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6" r:id="rId7"/>
    <p:sldId id="260" r:id="rId8"/>
    <p:sldId id="270" r:id="rId9"/>
    <p:sldId id="271" r:id="rId10"/>
    <p:sldId id="261" r:id="rId11"/>
    <p:sldId id="262" r:id="rId12"/>
    <p:sldId id="263" r:id="rId13"/>
    <p:sldId id="264" r:id="rId14"/>
    <p:sldId id="267" r:id="rId15"/>
    <p:sldId id="26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3520F-96C7-4AF9-A956-22C5BF44468E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D5B63-D33C-4AC1-AF18-A3B479E52A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D5B63-D33C-4AC1-AF18-A3B479E52A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3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D5B63-D33C-4AC1-AF18-A3B479E52A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5167" y="2125980"/>
            <a:ext cx="103719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30337" y="3840480"/>
            <a:ext cx="854157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249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418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0113" y="1577340"/>
            <a:ext cx="53079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4157" y="1577340"/>
            <a:ext cx="53079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694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156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99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December 9,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../theme/media/image10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December 9,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12526" y="6446275"/>
            <a:ext cx="369858" cy="246383"/>
          </a:xfrm>
          <a:custGeom>
            <a:avLst/>
            <a:gdLst/>
            <a:ahLst/>
            <a:cxnLst/>
            <a:rect l="l" t="t" r="r" b="b"/>
            <a:pathLst>
              <a:path w="229234" h="384175">
                <a:moveTo>
                  <a:pt x="229215" y="0"/>
                </a:moveTo>
                <a:lnTo>
                  <a:pt x="6499" y="145561"/>
                </a:lnTo>
                <a:lnTo>
                  <a:pt x="988" y="145561"/>
                </a:lnTo>
                <a:lnTo>
                  <a:pt x="0" y="379373"/>
                </a:lnTo>
                <a:lnTo>
                  <a:pt x="6499" y="383615"/>
                </a:lnTo>
                <a:lnTo>
                  <a:pt x="229215" y="238054"/>
                </a:lnTo>
                <a:lnTo>
                  <a:pt x="229215" y="145561"/>
                </a:lnTo>
                <a:lnTo>
                  <a:pt x="6499" y="145561"/>
                </a:lnTo>
                <a:lnTo>
                  <a:pt x="1003" y="141966"/>
                </a:lnTo>
                <a:lnTo>
                  <a:pt x="229215" y="141966"/>
                </a:lnTo>
                <a:lnTo>
                  <a:pt x="229215" y="0"/>
                </a:lnTo>
                <a:close/>
              </a:path>
            </a:pathLst>
          </a:custGeom>
          <a:solidFill>
            <a:srgbClr val="FFBF00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17" name="bk object 17"/>
          <p:cNvSpPr/>
          <p:nvPr/>
        </p:nvSpPr>
        <p:spPr>
          <a:xfrm>
            <a:off x="11063670" y="6446277"/>
            <a:ext cx="359613" cy="246383"/>
          </a:xfrm>
          <a:custGeom>
            <a:avLst/>
            <a:gdLst/>
            <a:ahLst/>
            <a:cxnLst/>
            <a:rect l="l" t="t" r="r" b="b"/>
            <a:pathLst>
              <a:path w="222884" h="384175">
                <a:moveTo>
                  <a:pt x="0" y="0"/>
                </a:moveTo>
                <a:lnTo>
                  <a:pt x="0" y="238054"/>
                </a:lnTo>
                <a:lnTo>
                  <a:pt x="222717" y="383615"/>
                </a:lnTo>
                <a:lnTo>
                  <a:pt x="222717" y="145561"/>
                </a:lnTo>
                <a:lnTo>
                  <a:pt x="0" y="0"/>
                </a:lnTo>
                <a:close/>
              </a:path>
            </a:pathLst>
          </a:custGeom>
          <a:solidFill>
            <a:srgbClr val="5FC7FC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18" name="bk object 18"/>
          <p:cNvSpPr/>
          <p:nvPr/>
        </p:nvSpPr>
        <p:spPr>
          <a:xfrm>
            <a:off x="11412526" y="6352902"/>
            <a:ext cx="369858" cy="246383"/>
          </a:xfrm>
          <a:custGeom>
            <a:avLst/>
            <a:gdLst/>
            <a:ahLst/>
            <a:cxnLst/>
            <a:rect l="l" t="t" r="r" b="b"/>
            <a:pathLst>
              <a:path w="229234" h="384175">
                <a:moveTo>
                  <a:pt x="229215" y="238054"/>
                </a:moveTo>
                <a:lnTo>
                  <a:pt x="6499" y="238054"/>
                </a:lnTo>
                <a:lnTo>
                  <a:pt x="229215" y="383628"/>
                </a:lnTo>
                <a:lnTo>
                  <a:pt x="229215" y="238054"/>
                </a:lnTo>
                <a:close/>
              </a:path>
              <a:path w="229234" h="384175">
                <a:moveTo>
                  <a:pt x="6499" y="0"/>
                </a:moveTo>
                <a:lnTo>
                  <a:pt x="0" y="4242"/>
                </a:lnTo>
                <a:lnTo>
                  <a:pt x="0" y="242309"/>
                </a:lnTo>
                <a:lnTo>
                  <a:pt x="6499" y="238054"/>
                </a:lnTo>
                <a:lnTo>
                  <a:pt x="229215" y="238054"/>
                </a:lnTo>
                <a:lnTo>
                  <a:pt x="229215" y="145561"/>
                </a:lnTo>
                <a:lnTo>
                  <a:pt x="6499" y="0"/>
                </a:lnTo>
                <a:close/>
              </a:path>
            </a:pathLst>
          </a:custGeom>
          <a:solidFill>
            <a:srgbClr val="FF8200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19" name="bk object 19"/>
          <p:cNvSpPr/>
          <p:nvPr/>
        </p:nvSpPr>
        <p:spPr>
          <a:xfrm>
            <a:off x="11488532" y="6446276"/>
            <a:ext cx="294042" cy="152717"/>
          </a:xfrm>
          <a:custGeom>
            <a:avLst/>
            <a:gdLst/>
            <a:ahLst/>
            <a:cxnLst/>
            <a:rect l="l" t="t" r="r" b="b"/>
            <a:pathLst>
              <a:path w="182245" h="238125">
                <a:moveTo>
                  <a:pt x="182107" y="0"/>
                </a:moveTo>
                <a:lnTo>
                  <a:pt x="0" y="119014"/>
                </a:lnTo>
                <a:lnTo>
                  <a:pt x="182107" y="238029"/>
                </a:lnTo>
                <a:lnTo>
                  <a:pt x="182107" y="0"/>
                </a:lnTo>
                <a:close/>
              </a:path>
            </a:pathLst>
          </a:custGeom>
          <a:solidFill>
            <a:srgbClr val="FFA100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20" name="bk object 20"/>
          <p:cNvSpPr/>
          <p:nvPr/>
        </p:nvSpPr>
        <p:spPr>
          <a:xfrm>
            <a:off x="11063670" y="6352902"/>
            <a:ext cx="359613" cy="246383"/>
          </a:xfrm>
          <a:custGeom>
            <a:avLst/>
            <a:gdLst/>
            <a:ahLst/>
            <a:cxnLst/>
            <a:rect l="l" t="t" r="r" b="b"/>
            <a:pathLst>
              <a:path w="222884" h="384175">
                <a:moveTo>
                  <a:pt x="222717" y="0"/>
                </a:moveTo>
                <a:lnTo>
                  <a:pt x="0" y="145561"/>
                </a:lnTo>
                <a:lnTo>
                  <a:pt x="0" y="383628"/>
                </a:lnTo>
                <a:lnTo>
                  <a:pt x="222717" y="238054"/>
                </a:lnTo>
                <a:lnTo>
                  <a:pt x="222717" y="0"/>
                </a:lnTo>
                <a:close/>
              </a:path>
            </a:pathLst>
          </a:custGeom>
          <a:solidFill>
            <a:srgbClr val="002E8E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21" name="bk object 21"/>
          <p:cNvSpPr/>
          <p:nvPr/>
        </p:nvSpPr>
        <p:spPr>
          <a:xfrm>
            <a:off x="11063670" y="6446275"/>
            <a:ext cx="294042" cy="152717"/>
          </a:xfrm>
          <a:custGeom>
            <a:avLst/>
            <a:gdLst/>
            <a:ahLst/>
            <a:cxnLst/>
            <a:rect l="l" t="t" r="r" b="b"/>
            <a:pathLst>
              <a:path w="182245" h="238125">
                <a:moveTo>
                  <a:pt x="0" y="0"/>
                </a:moveTo>
                <a:lnTo>
                  <a:pt x="0" y="238029"/>
                </a:lnTo>
                <a:lnTo>
                  <a:pt x="182109" y="119014"/>
                </a:lnTo>
                <a:lnTo>
                  <a:pt x="0" y="0"/>
                </a:lnTo>
                <a:close/>
              </a:path>
            </a:pathLst>
          </a:custGeom>
          <a:solidFill>
            <a:srgbClr val="009EF3">
              <a:alpha val="51998"/>
            </a:srgbClr>
          </a:solid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0113" y="274320"/>
            <a:ext cx="1098202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113" y="1577340"/>
            <a:ext cx="1098202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8764" y="6377940"/>
            <a:ext cx="390471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10112" y="6377940"/>
            <a:ext cx="28065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5618" y="6377940"/>
            <a:ext cx="280651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22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93202" eaLnBrk="1" hangingPunct="1">
        <a:defRPr>
          <a:latin typeface="+mn-lt"/>
          <a:ea typeface="+mn-ea"/>
          <a:cs typeface="+mn-cs"/>
        </a:defRPr>
      </a:lvl2pPr>
      <a:lvl3pPr marL="586405" eaLnBrk="1" hangingPunct="1">
        <a:defRPr>
          <a:latin typeface="+mn-lt"/>
          <a:ea typeface="+mn-ea"/>
          <a:cs typeface="+mn-cs"/>
        </a:defRPr>
      </a:lvl3pPr>
      <a:lvl4pPr marL="879607" eaLnBrk="1" hangingPunct="1">
        <a:defRPr>
          <a:latin typeface="+mn-lt"/>
          <a:ea typeface="+mn-ea"/>
          <a:cs typeface="+mn-cs"/>
        </a:defRPr>
      </a:lvl4pPr>
      <a:lvl5pPr marL="1172809" eaLnBrk="1" hangingPunct="1">
        <a:defRPr>
          <a:latin typeface="+mn-lt"/>
          <a:ea typeface="+mn-ea"/>
          <a:cs typeface="+mn-cs"/>
        </a:defRPr>
      </a:lvl5pPr>
      <a:lvl6pPr marL="1466012" eaLnBrk="1" hangingPunct="1">
        <a:defRPr>
          <a:latin typeface="+mn-lt"/>
          <a:ea typeface="+mn-ea"/>
          <a:cs typeface="+mn-cs"/>
        </a:defRPr>
      </a:lvl6pPr>
      <a:lvl7pPr marL="1759214" eaLnBrk="1" hangingPunct="1">
        <a:defRPr>
          <a:latin typeface="+mn-lt"/>
          <a:ea typeface="+mn-ea"/>
          <a:cs typeface="+mn-cs"/>
        </a:defRPr>
      </a:lvl7pPr>
      <a:lvl8pPr marL="2052417" eaLnBrk="1" hangingPunct="1">
        <a:defRPr>
          <a:latin typeface="+mn-lt"/>
          <a:ea typeface="+mn-ea"/>
          <a:cs typeface="+mn-cs"/>
        </a:defRPr>
      </a:lvl8pPr>
      <a:lvl9pPr marL="234561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93202" eaLnBrk="1" hangingPunct="1">
        <a:defRPr>
          <a:latin typeface="+mn-lt"/>
          <a:ea typeface="+mn-ea"/>
          <a:cs typeface="+mn-cs"/>
        </a:defRPr>
      </a:lvl2pPr>
      <a:lvl3pPr marL="586405" eaLnBrk="1" hangingPunct="1">
        <a:defRPr>
          <a:latin typeface="+mn-lt"/>
          <a:ea typeface="+mn-ea"/>
          <a:cs typeface="+mn-cs"/>
        </a:defRPr>
      </a:lvl3pPr>
      <a:lvl4pPr marL="879607" eaLnBrk="1" hangingPunct="1">
        <a:defRPr>
          <a:latin typeface="+mn-lt"/>
          <a:ea typeface="+mn-ea"/>
          <a:cs typeface="+mn-cs"/>
        </a:defRPr>
      </a:lvl4pPr>
      <a:lvl5pPr marL="1172809" eaLnBrk="1" hangingPunct="1">
        <a:defRPr>
          <a:latin typeface="+mn-lt"/>
          <a:ea typeface="+mn-ea"/>
          <a:cs typeface="+mn-cs"/>
        </a:defRPr>
      </a:lvl5pPr>
      <a:lvl6pPr marL="1466012" eaLnBrk="1" hangingPunct="1">
        <a:defRPr>
          <a:latin typeface="+mn-lt"/>
          <a:ea typeface="+mn-ea"/>
          <a:cs typeface="+mn-cs"/>
        </a:defRPr>
      </a:lvl6pPr>
      <a:lvl7pPr marL="1759214" eaLnBrk="1" hangingPunct="1">
        <a:defRPr>
          <a:latin typeface="+mn-lt"/>
          <a:ea typeface="+mn-ea"/>
          <a:cs typeface="+mn-cs"/>
        </a:defRPr>
      </a:lvl7pPr>
      <a:lvl8pPr marL="2052417" eaLnBrk="1" hangingPunct="1">
        <a:defRPr>
          <a:latin typeface="+mn-lt"/>
          <a:ea typeface="+mn-ea"/>
          <a:cs typeface="+mn-cs"/>
        </a:defRPr>
      </a:lvl8pPr>
      <a:lvl9pPr marL="234561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600-021-00551-3" TargetMode="External"/><Relationship Id="rId2" Type="http://schemas.openxmlformats.org/officeDocument/2006/relationships/hyperlink" Target="https://doi.org/10.1016/j.jag.2019.03.009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16/j.resconrec.2016.12.00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OCS%204001/Week%203/interactive_plot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pact of Land Cover Changes on Land Surface Temperature and Human Thermal  Comfort in Dhaka City of Bangladesh | Earth Systems and Environment">
            <a:extLst>
              <a:ext uri="{FF2B5EF4-FFF2-40B4-BE49-F238E27FC236}">
                <a16:creationId xmlns:a16="http://schemas.microsoft.com/office/drawing/2014/main" id="{BD6B729D-09E4-4A8C-21D5-4AB045927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7" t="5428" r="20473" b="39969"/>
          <a:stretch/>
        </p:blipFill>
        <p:spPr bwMode="auto">
          <a:xfrm>
            <a:off x="0" y="-1"/>
            <a:ext cx="4635795" cy="685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DCD56-463B-CB2D-A513-C35A92042077}"/>
              </a:ext>
            </a:extLst>
          </p:cNvPr>
          <p:cNvSpPr txBox="1"/>
          <p:nvPr/>
        </p:nvSpPr>
        <p:spPr>
          <a:xfrm>
            <a:off x="4038602" y="1461261"/>
            <a:ext cx="7833360" cy="1965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fornian FB" panose="0207040306080B0302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Measuring Seasonal Variation of Land Use and Land Cover Indices and Its Impact on Land Surface Temperature in Dhaka, Bangladesh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8FC42-3183-7909-A44A-4D4604CA38A3}"/>
              </a:ext>
            </a:extLst>
          </p:cNvPr>
          <p:cNvSpPr txBox="1"/>
          <p:nvPr/>
        </p:nvSpPr>
        <p:spPr>
          <a:xfrm>
            <a:off x="6943860" y="5499152"/>
            <a:ext cx="20228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Sharmin Siddika</a:t>
            </a:r>
          </a:p>
          <a:p>
            <a:pPr algn="ctr"/>
            <a:r>
              <a:rPr lang="en-US" sz="2000" dirty="0">
                <a:latin typeface="Californian FB" panose="0207040306080B030204" pitchFamily="18" charset="0"/>
              </a:rPr>
              <a:t>OCS 4001</a:t>
            </a:r>
          </a:p>
        </p:txBody>
      </p:sp>
    </p:spTree>
    <p:extLst>
      <p:ext uri="{BB962C8B-B14F-4D97-AF65-F5344CB8AC3E}">
        <p14:creationId xmlns:p14="http://schemas.microsoft.com/office/powerpoint/2010/main" val="2923392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5910-709F-9173-FDD1-3B49BC52B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different regions&#10;&#10;Description automatically generated with medium confidence">
            <a:extLst>
              <a:ext uri="{FF2B5EF4-FFF2-40B4-BE49-F238E27FC236}">
                <a16:creationId xmlns:a16="http://schemas.microsoft.com/office/drawing/2014/main" id="{7A559938-DD8B-FF5C-D6B0-4E5BE5E9F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84121"/>
            <a:ext cx="5487666" cy="468975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B22FC-26BD-E089-3A78-C9976C181CFB}"/>
              </a:ext>
            </a:extLst>
          </p:cNvPr>
          <p:cNvSpPr txBox="1"/>
          <p:nvPr/>
        </p:nvSpPr>
        <p:spPr>
          <a:xfrm>
            <a:off x="457199" y="271664"/>
            <a:ext cx="9669294" cy="49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2400" b="1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Seasonal variability and intensity of MNDWI, 2000 </a:t>
            </a:r>
            <a:r>
              <a:rPr lang="en-US" sz="2400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sz="2400" b="1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2020</a:t>
            </a:r>
            <a:endParaRPr lang="en-US" sz="2400" kern="100" dirty="0">
              <a:solidFill>
                <a:schemeClr val="accent3">
                  <a:lumMod val="75000"/>
                </a:schemeClr>
              </a:solidFill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different colored rectangular objects&#10;&#10;Description automatically generated">
            <a:extLst>
              <a:ext uri="{FF2B5EF4-FFF2-40B4-BE49-F238E27FC236}">
                <a16:creationId xmlns:a16="http://schemas.microsoft.com/office/drawing/2014/main" id="{A94A39B1-099A-9A2A-D4A0-46F3EE5681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2"/>
          <a:stretch/>
        </p:blipFill>
        <p:spPr bwMode="auto">
          <a:xfrm>
            <a:off x="6648813" y="1084121"/>
            <a:ext cx="3846564" cy="313517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EB2E3-D076-8B89-1FC0-DBEC27D5653A}"/>
              </a:ext>
            </a:extLst>
          </p:cNvPr>
          <p:cNvSpPr txBox="1"/>
          <p:nvPr/>
        </p:nvSpPr>
        <p:spPr>
          <a:xfrm>
            <a:off x="407986" y="6021770"/>
            <a:ext cx="5536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Figure 6: MNDW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profile of the study area during winter season (a) 2000 (b) 2010 (c) 2020 and summer season (d) 2000 (e) 2010 (f) 2020.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1D128-D958-5F02-CA12-558F23327204}"/>
              </a:ext>
            </a:extLst>
          </p:cNvPr>
          <p:cNvSpPr txBox="1"/>
          <p:nvPr/>
        </p:nvSpPr>
        <p:spPr>
          <a:xfrm>
            <a:off x="6655979" y="4537965"/>
            <a:ext cx="3534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median value is negative.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47180-BA5C-F603-393B-3C0EE22C9AF8}"/>
              </a:ext>
            </a:extLst>
          </p:cNvPr>
          <p:cNvSpPr txBox="1"/>
          <p:nvPr/>
        </p:nvSpPr>
        <p:spPr>
          <a:xfrm>
            <a:off x="6648813" y="5075502"/>
            <a:ext cx="4537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Indicating relatively low water content. </a:t>
            </a:r>
          </a:p>
        </p:txBody>
      </p:sp>
    </p:spTree>
    <p:extLst>
      <p:ext uri="{BB962C8B-B14F-4D97-AF65-F5344CB8AC3E}">
        <p14:creationId xmlns:p14="http://schemas.microsoft.com/office/powerpoint/2010/main" val="666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637E-971D-ED09-E762-10D3BC625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E51588-4E72-0942-955F-6DE11E4D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964063"/>
              </p:ext>
            </p:extLst>
          </p:nvPr>
        </p:nvGraphicFramePr>
        <p:xfrm>
          <a:off x="1894114" y="1461819"/>
          <a:ext cx="8403772" cy="393436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110343">
                  <a:extLst>
                    <a:ext uri="{9D8B030D-6E8A-4147-A177-3AD203B41FA5}">
                      <a16:colId xmlns:a16="http://schemas.microsoft.com/office/drawing/2014/main" val="1580477752"/>
                    </a:ext>
                  </a:extLst>
                </a:gridCol>
                <a:gridCol w="1185151">
                  <a:extLst>
                    <a:ext uri="{9D8B030D-6E8A-4147-A177-3AD203B41FA5}">
                      <a16:colId xmlns:a16="http://schemas.microsoft.com/office/drawing/2014/main" val="374215088"/>
                    </a:ext>
                  </a:extLst>
                </a:gridCol>
                <a:gridCol w="1303387">
                  <a:extLst>
                    <a:ext uri="{9D8B030D-6E8A-4147-A177-3AD203B41FA5}">
                      <a16:colId xmlns:a16="http://schemas.microsoft.com/office/drawing/2014/main" val="901061534"/>
                    </a:ext>
                  </a:extLst>
                </a:gridCol>
                <a:gridCol w="1303387">
                  <a:extLst>
                    <a:ext uri="{9D8B030D-6E8A-4147-A177-3AD203B41FA5}">
                      <a16:colId xmlns:a16="http://schemas.microsoft.com/office/drawing/2014/main" val="1869886624"/>
                    </a:ext>
                  </a:extLst>
                </a:gridCol>
                <a:gridCol w="1061188">
                  <a:extLst>
                    <a:ext uri="{9D8B030D-6E8A-4147-A177-3AD203B41FA5}">
                      <a16:colId xmlns:a16="http://schemas.microsoft.com/office/drawing/2014/main" val="1630430488"/>
                    </a:ext>
                  </a:extLst>
                </a:gridCol>
                <a:gridCol w="1220158">
                  <a:extLst>
                    <a:ext uri="{9D8B030D-6E8A-4147-A177-3AD203B41FA5}">
                      <a16:colId xmlns:a16="http://schemas.microsoft.com/office/drawing/2014/main" val="2588515643"/>
                    </a:ext>
                  </a:extLst>
                </a:gridCol>
                <a:gridCol w="1220158">
                  <a:extLst>
                    <a:ext uri="{9D8B030D-6E8A-4147-A177-3AD203B41FA5}">
                      <a16:colId xmlns:a16="http://schemas.microsoft.com/office/drawing/2014/main" val="3628358399"/>
                    </a:ext>
                  </a:extLst>
                </a:gridCol>
              </a:tblGrid>
              <a:tr h="491774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LST ranges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2000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2010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2020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864588"/>
                  </a:ext>
                </a:extLst>
              </a:tr>
              <a:tr h="4910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Winter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Summer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Winter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Summer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Winter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Summer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003157"/>
                  </a:ext>
                </a:extLst>
              </a:tr>
              <a:tr h="492628">
                <a:tc>
                  <a:txBody>
                    <a:bodyPr/>
                    <a:lstStyle/>
                    <a:p>
                      <a:endParaRPr lang="en-US" sz="18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Area in %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941557"/>
                  </a:ext>
                </a:extLst>
              </a:tr>
              <a:tr h="4917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15 – 20</a:t>
                      </a:r>
                      <a:r>
                        <a:rPr lang="en-US" sz="1800" kern="0" baseline="30000">
                          <a:effectLst/>
                        </a:rPr>
                        <a:t>0</a:t>
                      </a:r>
                      <a:r>
                        <a:rPr lang="en-US" sz="1800" kern="0">
                          <a:effectLst/>
                        </a:rPr>
                        <a:t>C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61.48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30.21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42.60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894426"/>
                  </a:ext>
                </a:extLst>
              </a:tr>
              <a:tr h="4917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20 – 25</a:t>
                      </a:r>
                      <a:r>
                        <a:rPr lang="en-US" sz="1800" kern="0" baseline="30000">
                          <a:effectLst/>
                        </a:rPr>
                        <a:t>0</a:t>
                      </a:r>
                      <a:r>
                        <a:rPr lang="en-US" sz="1800" kern="0">
                          <a:effectLst/>
                        </a:rPr>
                        <a:t>C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38.02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7.85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68.50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6.40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52.85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9.35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584368"/>
                  </a:ext>
                </a:extLst>
              </a:tr>
              <a:tr h="4917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25 – 30</a:t>
                      </a:r>
                      <a:r>
                        <a:rPr lang="en-US" sz="1800" kern="0" baseline="30000">
                          <a:effectLst/>
                        </a:rPr>
                        <a:t>0</a:t>
                      </a:r>
                      <a:r>
                        <a:rPr lang="en-US" sz="1800" kern="0">
                          <a:effectLst/>
                        </a:rPr>
                        <a:t>C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0.50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51.15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1.29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33.35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4.55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33.65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4276506"/>
                  </a:ext>
                </a:extLst>
              </a:tr>
              <a:tr h="4917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30 – 35</a:t>
                      </a:r>
                      <a:r>
                        <a:rPr lang="en-US" sz="1800" kern="0" baseline="30000">
                          <a:effectLst/>
                        </a:rPr>
                        <a:t>0</a:t>
                      </a:r>
                      <a:r>
                        <a:rPr lang="en-US" sz="1800" kern="0">
                          <a:effectLst/>
                        </a:rPr>
                        <a:t>C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28.50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41.00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20.50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5726423"/>
                  </a:ext>
                </a:extLst>
              </a:tr>
              <a:tr h="4917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effectLst/>
                        </a:rPr>
                        <a:t>35 – 40</a:t>
                      </a:r>
                      <a:r>
                        <a:rPr lang="en-US" sz="1800" kern="0" baseline="30000" dirty="0">
                          <a:effectLst/>
                        </a:rPr>
                        <a:t>0</a:t>
                      </a:r>
                      <a:r>
                        <a:rPr lang="en-US" sz="1800" kern="0" dirty="0">
                          <a:effectLst/>
                        </a:rPr>
                        <a:t>C</a:t>
                      </a:r>
                      <a:endParaRPr lang="en-US" sz="1800" kern="100" dirty="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effectLst/>
                        </a:rPr>
                        <a:t>0</a:t>
                      </a:r>
                      <a:endParaRPr lang="en-US" sz="1800" kern="100" dirty="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12.50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19.25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>
                          <a:effectLst/>
                        </a:rPr>
                        <a:t>0</a:t>
                      </a:r>
                      <a:endParaRPr lang="en-US" sz="1800" kern="10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0" dirty="0">
                          <a:effectLst/>
                        </a:rPr>
                        <a:t>36.50</a:t>
                      </a:r>
                      <a:endParaRPr lang="en-US" sz="1800" kern="100" dirty="0">
                        <a:solidFill>
                          <a:srgbClr val="000000"/>
                        </a:solidFill>
                        <a:effectLst/>
                        <a:latin typeface="Californian FB" panose="0207040306080B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56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4AD31D-54A6-FA09-9DB5-ED8D29489205}"/>
              </a:ext>
            </a:extLst>
          </p:cNvPr>
          <p:cNvSpPr txBox="1"/>
          <p:nvPr/>
        </p:nvSpPr>
        <p:spPr>
          <a:xfrm>
            <a:off x="1257300" y="370506"/>
            <a:ext cx="10548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Observed seasonal LST variations during the study period</a:t>
            </a:r>
            <a:endParaRPr lang="en-US" sz="2800" b="1" dirty="0">
              <a:solidFill>
                <a:schemeClr val="accent1"/>
              </a:solidFill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25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EBC1-1300-8AD0-7B56-3936E9762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purple and red lines&#10;&#10;Description automatically generated">
            <a:extLst>
              <a:ext uri="{FF2B5EF4-FFF2-40B4-BE49-F238E27FC236}">
                <a16:creationId xmlns:a16="http://schemas.microsoft.com/office/drawing/2014/main" id="{1DC3B609-3A15-28B7-0164-470EAB739F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52" y="647700"/>
            <a:ext cx="3537058" cy="268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9BFE7FE7-8444-6A3C-E190-7A700D107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10" y="647700"/>
            <a:ext cx="3537058" cy="269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6476E0C-5015-6320-6713-CC88694879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52" y="3421007"/>
            <a:ext cx="3537058" cy="2638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graph of a graph with numbers and a red line&#10;&#10;Description automatically generated">
            <a:extLst>
              <a:ext uri="{FF2B5EF4-FFF2-40B4-BE49-F238E27FC236}">
                <a16:creationId xmlns:a16="http://schemas.microsoft.com/office/drawing/2014/main" id="{87A1EB81-2EDF-B656-F252-C40C74677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510" y="3421007"/>
            <a:ext cx="3537785" cy="2638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B9EE6-3584-55AD-EDA9-3519154A90AA}"/>
              </a:ext>
            </a:extLst>
          </p:cNvPr>
          <p:cNvSpPr txBox="1"/>
          <p:nvPr/>
        </p:nvSpPr>
        <p:spPr>
          <a:xfrm>
            <a:off x="2476452" y="6338944"/>
            <a:ext cx="8326770" cy="359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7: Correlation between the summer season land use indices and LST during year 2020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DA68F1-41AA-417A-0BD0-77902F4838B5}"/>
              </a:ext>
            </a:extLst>
          </p:cNvPr>
          <p:cNvSpPr txBox="1"/>
          <p:nvPr/>
        </p:nvSpPr>
        <p:spPr>
          <a:xfrm>
            <a:off x="330152" y="62442"/>
            <a:ext cx="429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Aft>
                <a:spcPts val="800"/>
              </a:spcAft>
            </a:pPr>
            <a:r>
              <a:rPr lang="en-US" sz="2800" b="1" kern="0" dirty="0">
                <a:solidFill>
                  <a:schemeClr val="accent2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 Analysis</a:t>
            </a:r>
            <a:endParaRPr lang="en-US" sz="2800" kern="100" dirty="0">
              <a:solidFill>
                <a:schemeClr val="accent2">
                  <a:lumMod val="75000"/>
                </a:schemeClr>
              </a:solidFill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ACA804-0823-873C-DCCF-707054DFD675}"/>
              </a:ext>
            </a:extLst>
          </p:cNvPr>
          <p:cNvCxnSpPr/>
          <p:nvPr/>
        </p:nvCxnSpPr>
        <p:spPr>
          <a:xfrm>
            <a:off x="330152" y="504382"/>
            <a:ext cx="472952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3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A0795-F386-025C-5B64-71BA8199B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with green lines and red lines&#10;&#10;Description automatically generated">
            <a:extLst>
              <a:ext uri="{FF2B5EF4-FFF2-40B4-BE49-F238E27FC236}">
                <a16:creationId xmlns:a16="http://schemas.microsoft.com/office/drawing/2014/main" id="{7E5EE4A5-BBA7-5359-BA97-B8420E594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40" y="3429000"/>
            <a:ext cx="3586480" cy="25529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580D07-5DBF-8B88-E603-E989D6A509A1}"/>
              </a:ext>
            </a:extLst>
          </p:cNvPr>
          <p:cNvSpPr txBox="1"/>
          <p:nvPr/>
        </p:nvSpPr>
        <p:spPr>
          <a:xfrm>
            <a:off x="2568302" y="6334516"/>
            <a:ext cx="8556172" cy="359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8: Correlation between the winter season land use indices and LST during </a:t>
            </a:r>
            <a:r>
              <a:rPr 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2020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graph with purple and red lines&#10;&#10;Description automatically generated">
            <a:extLst>
              <a:ext uri="{FF2B5EF4-FFF2-40B4-BE49-F238E27FC236}">
                <a16:creationId xmlns:a16="http://schemas.microsoft.com/office/drawing/2014/main" id="{78469CB2-0625-D0C8-1492-E00ED2D7E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706201"/>
            <a:ext cx="3586480" cy="269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A22FCC2-8804-F00E-661E-983CCD2401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27495"/>
            <a:ext cx="3586480" cy="2701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96E6686-0173-EDAF-B0FF-43F82C93A6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3397229"/>
            <a:ext cx="3515360" cy="25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8B7C84-F546-DAB2-3A71-C633467B9AF1}"/>
              </a:ext>
            </a:extLst>
          </p:cNvPr>
          <p:cNvSpPr txBox="1"/>
          <p:nvPr/>
        </p:nvSpPr>
        <p:spPr>
          <a:xfrm>
            <a:off x="330152" y="62442"/>
            <a:ext cx="429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Aft>
                <a:spcPts val="800"/>
              </a:spcAft>
            </a:pPr>
            <a:r>
              <a:rPr lang="en-US" sz="2800" b="1" kern="0" dirty="0">
                <a:solidFill>
                  <a:schemeClr val="accent2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 Analysis</a:t>
            </a:r>
            <a:endParaRPr lang="en-US" sz="2800" kern="100" dirty="0">
              <a:solidFill>
                <a:schemeClr val="accent2">
                  <a:lumMod val="75000"/>
                </a:schemeClr>
              </a:solidFill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8D3F68-D4D7-CF03-53D5-C2B2E88126DF}"/>
              </a:ext>
            </a:extLst>
          </p:cNvPr>
          <p:cNvCxnSpPr/>
          <p:nvPr/>
        </p:nvCxnSpPr>
        <p:spPr>
          <a:xfrm>
            <a:off x="330152" y="504382"/>
            <a:ext cx="4729528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17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0255B-AEA3-8652-90B4-CF8580A1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D52213-609E-D22B-3470-87FF1C4228FB}"/>
              </a:ext>
            </a:extLst>
          </p:cNvPr>
          <p:cNvSpPr txBox="1"/>
          <p:nvPr/>
        </p:nvSpPr>
        <p:spPr>
          <a:xfrm>
            <a:off x="502920" y="286104"/>
            <a:ext cx="6268720" cy="56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Discussion and Conclusion</a:t>
            </a:r>
            <a:endParaRPr lang="en-US" sz="2800" kern="1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87AB76-A39E-A13D-C13C-23DE6DD731CE}"/>
              </a:ext>
            </a:extLst>
          </p:cNvPr>
          <p:cNvCxnSpPr>
            <a:cxnSpLocks/>
          </p:cNvCxnSpPr>
          <p:nvPr/>
        </p:nvCxnSpPr>
        <p:spPr>
          <a:xfrm>
            <a:off x="502920" y="819780"/>
            <a:ext cx="578104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FE4E65-BC59-FE16-073D-7FAE813D9063}"/>
              </a:ext>
            </a:extLst>
          </p:cNvPr>
          <p:cNvSpPr txBox="1"/>
          <p:nvPr/>
        </p:nvSpPr>
        <p:spPr>
          <a:xfrm>
            <a:off x="1704340" y="1206137"/>
            <a:ext cx="1013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ncrease in built-up areas and the decrease in vegetation cover, is a leading cause of higher land surface temperature. </a:t>
            </a:r>
            <a:endParaRPr lang="en-US" sz="2400" dirty="0">
              <a:latin typeface="Californian FB" panose="0207040306080B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C836D-2B61-76D5-4DE8-6FC246A2E972}"/>
              </a:ext>
            </a:extLst>
          </p:cNvPr>
          <p:cNvSpPr txBox="1"/>
          <p:nvPr/>
        </p:nvSpPr>
        <p:spPr>
          <a:xfrm>
            <a:off x="939800" y="2396501"/>
            <a:ext cx="9839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Offers valuable insights for strategic urban development and vegetation conservation</a:t>
            </a:r>
            <a:r>
              <a:rPr lang="en-US" sz="2400" dirty="0"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Californian FB" panose="0207040306080B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11531-937B-14C9-4F29-C15638385B05}"/>
              </a:ext>
            </a:extLst>
          </p:cNvPr>
          <p:cNvSpPr txBox="1"/>
          <p:nvPr/>
        </p:nvSpPr>
        <p:spPr>
          <a:xfrm>
            <a:off x="502920" y="3630503"/>
            <a:ext cx="1838960" cy="56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Limitation</a:t>
            </a:r>
            <a:endParaRPr lang="en-US" sz="2800" kern="1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B5EE4-5B5E-4D53-570B-3FB6ACC9251D}"/>
              </a:ext>
            </a:extLst>
          </p:cNvPr>
          <p:cNvSpPr txBox="1"/>
          <p:nvPr/>
        </p:nvSpPr>
        <p:spPr>
          <a:xfrm>
            <a:off x="1422400" y="4273510"/>
            <a:ext cx="97358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naccuracy in detecting certain changes, such as waterbody fluctuations in year 2020.</a:t>
            </a:r>
            <a:endParaRPr lang="en-US" sz="2400" dirty="0">
              <a:latin typeface="Californian FB" panose="0207040306080B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8EAD43-3847-F3B1-6D91-B44FA90A2497}"/>
              </a:ext>
            </a:extLst>
          </p:cNvPr>
          <p:cNvCxnSpPr>
            <a:cxnSpLocks/>
          </p:cNvCxnSpPr>
          <p:nvPr/>
        </p:nvCxnSpPr>
        <p:spPr>
          <a:xfrm>
            <a:off x="509270" y="4191169"/>
            <a:ext cx="327025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84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91AD-6B40-57D3-4C24-4E0AC001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FACCD8-C592-C11E-FCAD-1B1D6DD18C4C}"/>
              </a:ext>
            </a:extLst>
          </p:cNvPr>
          <p:cNvSpPr txBox="1"/>
          <p:nvPr/>
        </p:nvSpPr>
        <p:spPr>
          <a:xfrm>
            <a:off x="762000" y="654846"/>
            <a:ext cx="10739120" cy="5113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2400" b="1" u="sng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en-US" sz="2400" b="1" kern="100" dirty="0"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 err="1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Grigoraș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G., &amp; </a:t>
            </a:r>
            <a:r>
              <a:rPr lang="en-US" kern="100" dirty="0" err="1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Urițescu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B. (2019). Land Use/Land Cover changes dynamics and their effects on Surface Urban 	Heat Island in Bucharest, Romania. </a:t>
            </a:r>
            <a:r>
              <a:rPr lang="en-US" i="1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International Journal of Applied Earth Observation and Geoinformation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i="1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80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	115–126. 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https://doi.org/10.1016/j.jag.2019.03.009</a:t>
            </a:r>
            <a:endParaRPr lang="en-US" kern="100" dirty="0"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Isaac, E. (2018). </a:t>
            </a:r>
            <a:r>
              <a:rPr lang="en-US" i="1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Test for Significance of Pearson’s Correlation Coefficient ()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Kumar, M., Mondal, I., &amp; Pham, Q. B. (2021). Monitoring forest landcover changes in the Eastern </a:t>
            </a:r>
            <a:r>
              <a:rPr lang="en-US" kern="100" dirty="0" err="1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Sundarban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of 	Bangladesh from 1989 to 2019. </a:t>
            </a:r>
            <a:r>
              <a:rPr lang="en-US" i="1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Acta </a:t>
            </a:r>
            <a:r>
              <a:rPr lang="en-US" i="1" kern="100" dirty="0" err="1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Geophysica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i="1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69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(2), 561–577. 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https://doi.org/10.1007/s11600-021-00551-3</a:t>
            </a:r>
            <a:endParaRPr lang="en-US" kern="100" dirty="0"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 err="1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Steeneveld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G.-J., </a:t>
            </a:r>
            <a:r>
              <a:rPr lang="en-US" kern="100" dirty="0" err="1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Klompmaker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J. O., Groen, R. J. A., &amp; </a:t>
            </a:r>
            <a:r>
              <a:rPr lang="en-US" kern="100" dirty="0" err="1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Holtslag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A. A. M. (2018). An urban climate assessment 	and management tool for combined heat and air quality judgements at </a:t>
            </a:r>
            <a:r>
              <a:rPr lang="en-US" kern="100" dirty="0" err="1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neighbourhood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scales. </a:t>
            </a:r>
            <a:r>
              <a:rPr lang="en-US" i="1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Resources, 	Conservation and Recycling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i="1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132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204–217. </a:t>
            </a:r>
            <a:r>
              <a:rPr lang="en-US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https://doi.org/10.1016/j.resconrec.2016.12.002</a:t>
            </a:r>
            <a:endParaRPr lang="en-US" kern="100" dirty="0"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kern="100" dirty="0"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endParaRPr lang="en-US" sz="1600" kern="100" dirty="0"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5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5E9CB5-870C-3853-6DFA-C11321085EDC}"/>
              </a:ext>
            </a:extLst>
          </p:cNvPr>
          <p:cNvSpPr txBox="1"/>
          <p:nvPr/>
        </p:nvSpPr>
        <p:spPr>
          <a:xfrm>
            <a:off x="521794" y="299830"/>
            <a:ext cx="3965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Introduction</a:t>
            </a:r>
            <a:endParaRPr lang="en-US" sz="3200" b="1" dirty="0">
              <a:latin typeface="Californian FB" panose="0207040306080B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3AA59-24A0-3EA0-7A24-D44DD64E4436}"/>
              </a:ext>
            </a:extLst>
          </p:cNvPr>
          <p:cNvSpPr txBox="1"/>
          <p:nvPr/>
        </p:nvSpPr>
        <p:spPr>
          <a:xfrm>
            <a:off x="521794" y="1106914"/>
            <a:ext cx="10410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Rapid land use land cover change is a leading cause of climate change, particularly through increased temperatures (</a:t>
            </a:r>
            <a:r>
              <a:rPr lang="en-US" sz="2400" dirty="0" err="1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Steeneveld</a:t>
            </a:r>
            <a:r>
              <a:rPr lang="en-US" sz="240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 et al., 2018).</a:t>
            </a:r>
            <a:endParaRPr lang="en-US" sz="2400" dirty="0">
              <a:latin typeface="Californian FB" panose="0207040306080B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653B8D-5F48-FD14-3943-BEADABB12062}"/>
              </a:ext>
            </a:extLst>
          </p:cNvPr>
          <p:cNvCxnSpPr/>
          <p:nvPr/>
        </p:nvCxnSpPr>
        <p:spPr>
          <a:xfrm>
            <a:off x="609600" y="924560"/>
            <a:ext cx="110337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7F2C54-5182-008B-1162-D8F2007402F8}"/>
              </a:ext>
            </a:extLst>
          </p:cNvPr>
          <p:cNvSpPr txBox="1"/>
          <p:nvPr/>
        </p:nvSpPr>
        <p:spPr>
          <a:xfrm>
            <a:off x="609600" y="2420234"/>
            <a:ext cx="10044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Californian FB" panose="0207040306080B030204" pitchFamily="18" charset="0"/>
                <a:ea typeface="Aptos" panose="020B0004020202020204" pitchFamily="34" charset="0"/>
              </a:rPr>
              <a:t>Rising land surface temperatures (LST) impact urban areas by reducing comfort, worsening air and water quality, increasing mortality, and causing economic losses (Kumar, Mondal, and Pham 2021).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83B95-24EB-18C6-71D5-B8DC0BCCDA61}"/>
              </a:ext>
            </a:extLst>
          </p:cNvPr>
          <p:cNvSpPr txBox="1"/>
          <p:nvPr/>
        </p:nvSpPr>
        <p:spPr>
          <a:xfrm>
            <a:off x="609600" y="4135260"/>
            <a:ext cx="1021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Considering this, the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objective of the study </a:t>
            </a:r>
            <a:r>
              <a:rPr lang="en-US" sz="240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is to identify seasonal and spatial distribution of LULC indices (NDVI, NDBAI, MNDWI, and NDBI) and its impact on LST.</a:t>
            </a:r>
            <a:endParaRPr lang="en-US" sz="2400" dirty="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8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42798-DFE2-3720-293F-C9137A22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A9CB65-ADD0-145D-9265-6717AC8AA811}"/>
              </a:ext>
            </a:extLst>
          </p:cNvPr>
          <p:cNvSpPr txBox="1"/>
          <p:nvPr/>
        </p:nvSpPr>
        <p:spPr>
          <a:xfrm>
            <a:off x="2428240" y="4215065"/>
            <a:ext cx="7691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fornian FB" panose="0207040306080B030204" pitchFamily="18" charset="0"/>
              </a:rPr>
              <a:t>What strategies can mitigate LST hotspots and support ecological balance?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4289DA-7E1C-F437-901A-1169065D579A}"/>
              </a:ext>
            </a:extLst>
          </p:cNvPr>
          <p:cNvGrpSpPr/>
          <p:nvPr/>
        </p:nvGrpSpPr>
        <p:grpSpPr>
          <a:xfrm>
            <a:off x="203200" y="309807"/>
            <a:ext cx="3962400" cy="1107440"/>
            <a:chOff x="467360" y="1699772"/>
            <a:chExt cx="3944224" cy="1107440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C388508D-3E40-E29E-EBCA-18F2BD2C6E1A}"/>
                </a:ext>
              </a:extLst>
            </p:cNvPr>
            <p:cNvSpPr/>
            <p:nvPr/>
          </p:nvSpPr>
          <p:spPr>
            <a:xfrm>
              <a:off x="467360" y="1699772"/>
              <a:ext cx="3944224" cy="110744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56AE5B-7CCC-BE4E-DF70-E8EA23C3A57B}"/>
                </a:ext>
              </a:extLst>
            </p:cNvPr>
            <p:cNvSpPr txBox="1"/>
            <p:nvPr/>
          </p:nvSpPr>
          <p:spPr>
            <a:xfrm>
              <a:off x="640080" y="1971562"/>
              <a:ext cx="33629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Californian FB" panose="0207040306080B030204" pitchFamily="18" charset="0"/>
                </a:rPr>
                <a:t>Research Questions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2C738D-9024-9A23-4FE3-591D8EA4B871}"/>
              </a:ext>
            </a:extLst>
          </p:cNvPr>
          <p:cNvSpPr txBox="1"/>
          <p:nvPr/>
        </p:nvSpPr>
        <p:spPr>
          <a:xfrm>
            <a:off x="4339116" y="991568"/>
            <a:ext cx="62687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latin typeface="Californian FB" panose="0207040306080B030204" pitchFamily="18" charset="0"/>
              </a:rPr>
              <a:t>How do seasonal Land Cover dynamics influence LST in Dhaka?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43279-8595-0307-BE4F-E51A2E576353}"/>
              </a:ext>
            </a:extLst>
          </p:cNvPr>
          <p:cNvSpPr txBox="1"/>
          <p:nvPr/>
        </p:nvSpPr>
        <p:spPr>
          <a:xfrm>
            <a:off x="2849880" y="2146965"/>
            <a:ext cx="7858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Californian FB" panose="0207040306080B030204" pitchFamily="18" charset="0"/>
              </a:rPr>
              <a:t>What changes have occurred in built-up areas, vegetation, and LST over time?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856A6-C55C-466F-B825-901CEF583993}"/>
              </a:ext>
            </a:extLst>
          </p:cNvPr>
          <p:cNvSpPr txBox="1"/>
          <p:nvPr/>
        </p:nvSpPr>
        <p:spPr>
          <a:xfrm>
            <a:off x="4165600" y="3429000"/>
            <a:ext cx="6268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Californian FB" panose="0207040306080B030204" pitchFamily="18" charset="0"/>
              </a:rPr>
              <a:t>How are LULC indices correlated with LST?</a:t>
            </a:r>
          </a:p>
        </p:txBody>
      </p:sp>
    </p:spTree>
    <p:extLst>
      <p:ext uri="{BB962C8B-B14F-4D97-AF65-F5344CB8AC3E}">
        <p14:creationId xmlns:p14="http://schemas.microsoft.com/office/powerpoint/2010/main" val="413550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92844D-2989-ED4F-E3C9-ACAD1A80C0F5}"/>
              </a:ext>
            </a:extLst>
          </p:cNvPr>
          <p:cNvSpPr txBox="1"/>
          <p:nvPr/>
        </p:nvSpPr>
        <p:spPr>
          <a:xfrm>
            <a:off x="7277735" y="374600"/>
            <a:ext cx="4548505" cy="67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fornian FB" panose="0207040306080B0302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Why Dhaka as study area??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54AF0-2572-5167-93EE-C9BC2FB83508}"/>
              </a:ext>
            </a:extLst>
          </p:cNvPr>
          <p:cNvSpPr txBox="1"/>
          <p:nvPr/>
        </p:nvSpPr>
        <p:spPr>
          <a:xfrm>
            <a:off x="7277735" y="1847800"/>
            <a:ext cx="4446905" cy="1144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Aft>
                <a:spcPts val="800"/>
              </a:spcAft>
              <a:buClr>
                <a:schemeClr val="accent2"/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2400" b="1" kern="100" dirty="0">
                <a:latin typeface="Californian FB" panose="0207040306080B0302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Rapid population growth and migration.</a:t>
            </a:r>
            <a:endParaRPr lang="en-US" sz="2400" b="1" kern="100" dirty="0">
              <a:effectLst/>
              <a:latin typeface="Californian FB" panose="0207040306080B030204" pitchFamily="18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FF89B-52F6-D396-0FB7-8A0082265738}"/>
              </a:ext>
            </a:extLst>
          </p:cNvPr>
          <p:cNvSpPr txBox="1"/>
          <p:nvPr/>
        </p:nvSpPr>
        <p:spPr>
          <a:xfrm>
            <a:off x="7277735" y="3429000"/>
            <a:ext cx="4446905" cy="590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Aft>
                <a:spcPts val="800"/>
              </a:spcAft>
              <a:buClr>
                <a:schemeClr val="accent2"/>
              </a:buClr>
              <a:buSzPct val="133000"/>
              <a:buFont typeface="Wingdings" panose="05000000000000000000" pitchFamily="2" charset="2"/>
              <a:buChar char="ü"/>
            </a:pPr>
            <a:r>
              <a:rPr lang="en-US" sz="2400" b="1" kern="100" dirty="0">
                <a:latin typeface="Californian FB" panose="0207040306080B030204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Unplanned urbanization.</a:t>
            </a:r>
            <a:endParaRPr lang="en-US" sz="2400" b="1" kern="100" dirty="0">
              <a:effectLst/>
              <a:latin typeface="Californian FB" panose="0207040306080B030204" pitchFamily="18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D6EDB-44EF-E8B0-3E49-0B73ECB01B7A}"/>
              </a:ext>
            </a:extLst>
          </p:cNvPr>
          <p:cNvSpPr txBox="1"/>
          <p:nvPr/>
        </p:nvSpPr>
        <p:spPr>
          <a:xfrm>
            <a:off x="467360" y="6074192"/>
            <a:ext cx="6268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Figure 1: Study Area Map of Dhaka Metropolitan Area, Year 2024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EFFF5-40F1-FF04-483C-C78C1E743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t="1716" b="1104"/>
          <a:stretch/>
        </p:blipFill>
        <p:spPr bwMode="auto">
          <a:xfrm>
            <a:off x="467360" y="552998"/>
            <a:ext cx="6627495" cy="52174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577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8B2DBF61-1750-B5DD-F197-4A586789DA99}"/>
              </a:ext>
            </a:extLst>
          </p:cNvPr>
          <p:cNvSpPr txBox="1"/>
          <p:nvPr/>
        </p:nvSpPr>
        <p:spPr>
          <a:xfrm>
            <a:off x="3013861" y="58057"/>
            <a:ext cx="6941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86405"/>
            <a:r>
              <a:rPr lang="en-US" sz="2800" b="1" dirty="0">
                <a:solidFill>
                  <a:srgbClr val="9BBB59">
                    <a:lumMod val="50000"/>
                  </a:srgbClr>
                </a:solidFill>
                <a:latin typeface="Californian FB" panose="0207040306080B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Methodology (Methodological Framework)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67911A2-37EE-CF30-5AB6-EFA1E1C7CEE9}"/>
              </a:ext>
            </a:extLst>
          </p:cNvPr>
          <p:cNvGrpSpPr/>
          <p:nvPr/>
        </p:nvGrpSpPr>
        <p:grpSpPr>
          <a:xfrm flipV="1">
            <a:off x="3096104" y="535558"/>
            <a:ext cx="6777052" cy="45719"/>
            <a:chOff x="-324644" y="2222500"/>
            <a:chExt cx="22261685" cy="1302327"/>
          </a:xfrm>
        </p:grpSpPr>
        <p:sp>
          <p:nvSpPr>
            <p:cNvPr id="154" name="object 2">
              <a:extLst>
                <a:ext uri="{FF2B5EF4-FFF2-40B4-BE49-F238E27FC236}">
                  <a16:creationId xmlns:a16="http://schemas.microsoft.com/office/drawing/2014/main" id="{E49A6F31-82A9-D14A-C57D-8090F2FAA462}"/>
                </a:ext>
              </a:extLst>
            </p:cNvPr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pPr defTabSz="586405"/>
              <a:endParaRPr sz="1154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object 3">
              <a:extLst>
                <a:ext uri="{FF2B5EF4-FFF2-40B4-BE49-F238E27FC236}">
                  <a16:creationId xmlns:a16="http://schemas.microsoft.com/office/drawing/2014/main" id="{694D3D03-9F50-31C7-9108-1B8C27B12DAC}"/>
                </a:ext>
              </a:extLst>
            </p:cNvPr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pPr defTabSz="586405"/>
              <a:endParaRPr sz="1154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object 2">
              <a:extLst>
                <a:ext uri="{FF2B5EF4-FFF2-40B4-BE49-F238E27FC236}">
                  <a16:creationId xmlns:a16="http://schemas.microsoft.com/office/drawing/2014/main" id="{11725E68-782B-9D79-D294-B97219A7309C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pPr defTabSz="586405"/>
              <a:endParaRPr sz="1154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object 2">
              <a:extLst>
                <a:ext uri="{FF2B5EF4-FFF2-40B4-BE49-F238E27FC236}">
                  <a16:creationId xmlns:a16="http://schemas.microsoft.com/office/drawing/2014/main" id="{2A760E5B-5E46-0F88-AD74-9F1794999C16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pPr defTabSz="586405"/>
              <a:endParaRPr sz="1154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9C8CC13-EB3C-41AC-CB21-D4E5DED6B482}"/>
              </a:ext>
            </a:extLst>
          </p:cNvPr>
          <p:cNvSpPr txBox="1"/>
          <p:nvPr/>
        </p:nvSpPr>
        <p:spPr>
          <a:xfrm>
            <a:off x="893445" y="2106878"/>
            <a:ext cx="4593072" cy="2007344"/>
          </a:xfrm>
          <a:prstGeom prst="rect">
            <a:avLst/>
          </a:prstGeom>
          <a:noFill/>
          <a:ln w="38100">
            <a:solidFill>
              <a:srgbClr val="4EA72E">
                <a:lumMod val="75000"/>
              </a:srgb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 defTabSz="586405">
              <a:lnSpc>
                <a:spcPct val="150000"/>
              </a:lnSpc>
              <a:defRPr/>
            </a:pPr>
            <a:endParaRPr lang="en-US" sz="1411" b="1" kern="0" dirty="0">
              <a:solidFill>
                <a:srgbClr val="9BBB59">
                  <a:lumMod val="50000"/>
                </a:srgb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 defTabSz="586405">
              <a:lnSpc>
                <a:spcPct val="150000"/>
              </a:lnSpc>
              <a:defRPr/>
            </a:pPr>
            <a:endParaRPr lang="en-US" sz="1411" b="1" kern="0" dirty="0">
              <a:solidFill>
                <a:srgbClr val="9BBB59">
                  <a:lumMod val="50000"/>
                </a:srgb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 defTabSz="586405">
              <a:lnSpc>
                <a:spcPct val="150000"/>
              </a:lnSpc>
              <a:defRPr/>
            </a:pPr>
            <a:endParaRPr lang="en-US" sz="1411" b="1" kern="0" dirty="0">
              <a:solidFill>
                <a:srgbClr val="9BBB59">
                  <a:lumMod val="50000"/>
                </a:srgb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 defTabSz="586405">
              <a:lnSpc>
                <a:spcPct val="150000"/>
              </a:lnSpc>
              <a:defRPr/>
            </a:pPr>
            <a:endParaRPr lang="en-US" sz="1411" b="1" kern="0" dirty="0">
              <a:solidFill>
                <a:srgbClr val="9BBB59">
                  <a:lumMod val="50000"/>
                </a:srgb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 defTabSz="586405">
              <a:lnSpc>
                <a:spcPct val="150000"/>
              </a:lnSpc>
              <a:defRPr/>
            </a:pPr>
            <a:endParaRPr lang="en-US" sz="1411" b="1" kern="0" dirty="0">
              <a:solidFill>
                <a:srgbClr val="9BBB59">
                  <a:lumMod val="50000"/>
                </a:srgb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 defTabSz="586405">
              <a:lnSpc>
                <a:spcPct val="150000"/>
              </a:lnSpc>
              <a:defRPr/>
            </a:pPr>
            <a:endParaRPr lang="en-US" sz="1411" b="1" kern="0" dirty="0">
              <a:solidFill>
                <a:srgbClr val="9BBB59">
                  <a:lumMod val="50000"/>
                </a:srgb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3C73DEEE-4317-57CC-32B8-3EB0AB005E79}"/>
              </a:ext>
            </a:extLst>
          </p:cNvPr>
          <p:cNvSpPr/>
          <p:nvPr/>
        </p:nvSpPr>
        <p:spPr>
          <a:xfrm>
            <a:off x="4595444" y="4400235"/>
            <a:ext cx="1782146" cy="1465210"/>
          </a:xfrm>
          <a:prstGeom prst="diamond">
            <a:avLst/>
          </a:prstGeom>
          <a:solidFill>
            <a:srgbClr val="A02B93">
              <a:lumMod val="20000"/>
              <a:lumOff val="80000"/>
            </a:srgbClr>
          </a:solidFill>
          <a:ln w="28575" cap="flat" cmpd="sng" algn="ctr">
            <a:solidFill>
              <a:srgbClr val="A02B93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586405">
              <a:defRPr/>
            </a:pPr>
            <a:endParaRPr lang="en-US" sz="1411" b="1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214C31-1692-F9AF-D346-1A77D6059EEA}"/>
              </a:ext>
            </a:extLst>
          </p:cNvPr>
          <p:cNvSpPr txBox="1"/>
          <p:nvPr/>
        </p:nvSpPr>
        <p:spPr>
          <a:xfrm>
            <a:off x="4962812" y="768914"/>
            <a:ext cx="18850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E2841">
                <a:lumMod val="75000"/>
                <a:lumOff val="25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 defTabSz="586405">
              <a:defRPr/>
            </a:pPr>
            <a:r>
              <a:rPr lang="en-US" b="1" kern="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71" name="Parallelogram 70">
            <a:extLst>
              <a:ext uri="{FF2B5EF4-FFF2-40B4-BE49-F238E27FC236}">
                <a16:creationId xmlns:a16="http://schemas.microsoft.com/office/drawing/2014/main" id="{665685B1-5723-92DE-6119-C68D316FFDE2}"/>
              </a:ext>
            </a:extLst>
          </p:cNvPr>
          <p:cNvSpPr/>
          <p:nvPr/>
        </p:nvSpPr>
        <p:spPr>
          <a:xfrm>
            <a:off x="3231538" y="1575964"/>
            <a:ext cx="4724039" cy="370576"/>
          </a:xfrm>
          <a:prstGeom prst="parallelogram">
            <a:avLst>
              <a:gd name="adj" fmla="val 0"/>
            </a:avLst>
          </a:prstGeom>
          <a:noFill/>
          <a:ln w="28575" cap="flat" cmpd="sng" algn="ctr">
            <a:solidFill>
              <a:srgbClr val="E9713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86405">
              <a:defRPr/>
            </a:pPr>
            <a:endParaRPr lang="en-US" sz="1411" b="1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CE4A5D6-7672-9977-9BC6-769BEEFD6B6E}"/>
              </a:ext>
            </a:extLst>
          </p:cNvPr>
          <p:cNvSpPr txBox="1"/>
          <p:nvPr/>
        </p:nvSpPr>
        <p:spPr>
          <a:xfrm>
            <a:off x="3302818" y="1544367"/>
            <a:ext cx="4601215" cy="369332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 defTabSz="586405">
              <a:defRPr/>
            </a:pPr>
            <a:r>
              <a:rPr lang="en-US" b="1" kern="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Landsat Data</a:t>
            </a:r>
          </a:p>
        </p:txBody>
      </p:sp>
      <p:sp>
        <p:nvSpPr>
          <p:cNvPr id="74" name="Parallelogram 73">
            <a:extLst>
              <a:ext uri="{FF2B5EF4-FFF2-40B4-BE49-F238E27FC236}">
                <a16:creationId xmlns:a16="http://schemas.microsoft.com/office/drawing/2014/main" id="{C321BD38-09A7-358F-2C76-6563BF433E52}"/>
              </a:ext>
            </a:extLst>
          </p:cNvPr>
          <p:cNvSpPr/>
          <p:nvPr/>
        </p:nvSpPr>
        <p:spPr>
          <a:xfrm>
            <a:off x="7835506" y="4955763"/>
            <a:ext cx="3403744" cy="358686"/>
          </a:xfrm>
          <a:prstGeom prst="parallelogram">
            <a:avLst>
              <a:gd name="adj" fmla="val 73476"/>
            </a:avLst>
          </a:prstGeom>
          <a:solidFill>
            <a:srgbClr val="E97132">
              <a:lumMod val="60000"/>
              <a:lumOff val="40000"/>
            </a:srgbClr>
          </a:solidFill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86405">
              <a:defRPr/>
            </a:pPr>
            <a:endParaRPr lang="en-US" sz="1411" b="1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538BCF-DFF1-4F92-45A6-2F5B10D3ECB8}"/>
              </a:ext>
            </a:extLst>
          </p:cNvPr>
          <p:cNvSpPr txBox="1"/>
          <p:nvPr/>
        </p:nvSpPr>
        <p:spPr>
          <a:xfrm>
            <a:off x="8621202" y="4965350"/>
            <a:ext cx="1796445" cy="338554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 defTabSz="586405"/>
            <a:r>
              <a:rPr 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Linear regression</a:t>
            </a: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Parallelogram 75">
            <a:extLst>
              <a:ext uri="{FF2B5EF4-FFF2-40B4-BE49-F238E27FC236}">
                <a16:creationId xmlns:a16="http://schemas.microsoft.com/office/drawing/2014/main" id="{6148D9A2-8875-4815-66C5-1D378E6C1961}"/>
              </a:ext>
            </a:extLst>
          </p:cNvPr>
          <p:cNvSpPr/>
          <p:nvPr/>
        </p:nvSpPr>
        <p:spPr>
          <a:xfrm>
            <a:off x="8008843" y="5421824"/>
            <a:ext cx="3046905" cy="335924"/>
          </a:xfrm>
          <a:prstGeom prst="parallelogram">
            <a:avLst>
              <a:gd name="adj" fmla="val 73476"/>
            </a:avLst>
          </a:prstGeom>
          <a:solidFill>
            <a:srgbClr val="156082">
              <a:lumMod val="40000"/>
              <a:lumOff val="60000"/>
            </a:srgbClr>
          </a:solidFill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86405">
              <a:defRPr/>
            </a:pPr>
            <a:endParaRPr lang="en-US" sz="1411" b="1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98FD498-A70C-898A-FAD1-70047EC9043B}"/>
              </a:ext>
            </a:extLst>
          </p:cNvPr>
          <p:cNvSpPr txBox="1"/>
          <p:nvPr/>
        </p:nvSpPr>
        <p:spPr>
          <a:xfrm>
            <a:off x="7938526" y="5448304"/>
            <a:ext cx="2972903" cy="309444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 defTabSz="586405"/>
            <a:r>
              <a:rPr lang="en-US" sz="1411" b="1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Pearson’s correlation coefficient</a:t>
            </a:r>
            <a:endParaRPr lang="en-US" sz="1411" b="1" dirty="0">
              <a:solidFill>
                <a:prstClr val="black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2B5393EB-C621-8341-332B-48D5671E1EC5}"/>
              </a:ext>
            </a:extLst>
          </p:cNvPr>
          <p:cNvSpPr/>
          <p:nvPr/>
        </p:nvSpPr>
        <p:spPr>
          <a:xfrm>
            <a:off x="7500361" y="5843224"/>
            <a:ext cx="3627123" cy="390178"/>
          </a:xfrm>
          <a:prstGeom prst="parallelogram">
            <a:avLst>
              <a:gd name="adj" fmla="val 73476"/>
            </a:avLst>
          </a:prstGeom>
          <a:solidFill>
            <a:schemeClr val="bg2"/>
          </a:solidFill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86405">
              <a:defRPr/>
            </a:pPr>
            <a:endParaRPr lang="en-US" sz="1411" b="1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3181C9-466B-2FFB-4420-8A01CE6A935E}"/>
              </a:ext>
            </a:extLst>
          </p:cNvPr>
          <p:cNvSpPr txBox="1"/>
          <p:nvPr/>
        </p:nvSpPr>
        <p:spPr>
          <a:xfrm>
            <a:off x="7460237" y="5893165"/>
            <a:ext cx="3733616" cy="307777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 defTabSz="586405"/>
            <a:r>
              <a:rPr lang="en-US" sz="1400" b="1" dirty="0">
                <a:solidFill>
                  <a:prstClr val="black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Spearman’s rank correlation coefficient</a:t>
            </a:r>
            <a:endParaRPr lang="en-US" sz="1400" b="1" dirty="0">
              <a:solidFill>
                <a:prstClr val="black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Parallelogram 83">
            <a:extLst>
              <a:ext uri="{FF2B5EF4-FFF2-40B4-BE49-F238E27FC236}">
                <a16:creationId xmlns:a16="http://schemas.microsoft.com/office/drawing/2014/main" id="{28AE0DB8-BFCA-6CF8-6000-0F2E6B4DCB24}"/>
              </a:ext>
            </a:extLst>
          </p:cNvPr>
          <p:cNvSpPr/>
          <p:nvPr/>
        </p:nvSpPr>
        <p:spPr>
          <a:xfrm>
            <a:off x="7500361" y="4847319"/>
            <a:ext cx="3831598" cy="1465210"/>
          </a:xfrm>
          <a:prstGeom prst="parallelogram">
            <a:avLst>
              <a:gd name="adj" fmla="val 0"/>
            </a:avLst>
          </a:prstGeom>
          <a:noFill/>
          <a:ln w="28575" cap="flat" cmpd="sng" algn="ctr">
            <a:solidFill>
              <a:srgbClr val="196B24">
                <a:lumMod val="60000"/>
                <a:lumOff val="4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586405">
              <a:defRPr/>
            </a:pPr>
            <a:endParaRPr lang="en-US" sz="1411" b="1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A2E3561-3B75-6BEA-A00C-2EE6C0BB3BA1}"/>
              </a:ext>
            </a:extLst>
          </p:cNvPr>
          <p:cNvSpPr/>
          <p:nvPr/>
        </p:nvSpPr>
        <p:spPr>
          <a:xfrm>
            <a:off x="1395699" y="2174743"/>
            <a:ext cx="3734357" cy="3983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86405">
              <a:defRPr/>
            </a:pPr>
            <a:r>
              <a:rPr lang="en-US" sz="1411" b="1" kern="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Normalized difference built-up index (NDBI)</a:t>
            </a:r>
            <a:endParaRPr lang="en-US" sz="1411" b="1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9E65792-5646-7364-0E49-D9E4A9779B69}"/>
              </a:ext>
            </a:extLst>
          </p:cNvPr>
          <p:cNvSpPr/>
          <p:nvPr/>
        </p:nvSpPr>
        <p:spPr>
          <a:xfrm>
            <a:off x="966072" y="2640960"/>
            <a:ext cx="4383491" cy="4349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just" defTabSz="586405">
              <a:lnSpc>
                <a:spcPct val="107000"/>
              </a:lnSpc>
              <a:spcAft>
                <a:spcPts val="513"/>
              </a:spcAft>
            </a:pPr>
            <a:r>
              <a:rPr lang="en-US" sz="1411" b="1" kern="100" dirty="0">
                <a:solidFill>
                  <a:prstClr val="black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Modified Normalized Difference Water Index (MNDWI)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D16975C-5124-D6A9-1995-8E37CFB9ACDF}"/>
              </a:ext>
            </a:extLst>
          </p:cNvPr>
          <p:cNvSpPr/>
          <p:nvPr/>
        </p:nvSpPr>
        <p:spPr>
          <a:xfrm>
            <a:off x="966072" y="3140337"/>
            <a:ext cx="4076443" cy="4039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just" defTabSz="586405">
              <a:lnSpc>
                <a:spcPct val="107000"/>
              </a:lnSpc>
              <a:spcAft>
                <a:spcPts val="513"/>
              </a:spcAft>
            </a:pPr>
            <a:r>
              <a:rPr lang="en-US" sz="1411" b="1" kern="100" dirty="0">
                <a:solidFill>
                  <a:prstClr val="black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Normalized Difference Bareness Index (</a:t>
            </a:r>
            <a:r>
              <a:rPr lang="en-US" sz="1411" b="1" kern="100" dirty="0" err="1">
                <a:solidFill>
                  <a:prstClr val="black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NDBaI</a:t>
            </a:r>
            <a:r>
              <a:rPr lang="en-US" sz="1411" b="1" kern="100" dirty="0">
                <a:solidFill>
                  <a:prstClr val="black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4046137-1C8E-06F1-4D70-AC48C7A89B3C}"/>
              </a:ext>
            </a:extLst>
          </p:cNvPr>
          <p:cNvSpPr/>
          <p:nvPr/>
        </p:nvSpPr>
        <p:spPr>
          <a:xfrm>
            <a:off x="1388397" y="3645763"/>
            <a:ext cx="4015054" cy="4039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just" defTabSz="586405">
              <a:lnSpc>
                <a:spcPct val="107000"/>
              </a:lnSpc>
              <a:spcAft>
                <a:spcPts val="513"/>
              </a:spcAft>
            </a:pPr>
            <a:r>
              <a:rPr lang="en-US" sz="1411" b="1" kern="100" dirty="0">
                <a:solidFill>
                  <a:prstClr val="black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Normalized difference vegetation index (NDVI) 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411D1E5-9377-86B2-4C87-CC1976D5E1FE}"/>
              </a:ext>
            </a:extLst>
          </p:cNvPr>
          <p:cNvSpPr/>
          <p:nvPr/>
        </p:nvSpPr>
        <p:spPr>
          <a:xfrm>
            <a:off x="8481414" y="2536638"/>
            <a:ext cx="3205983" cy="3635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86405">
              <a:defRPr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Land Surface Temperature (LST)</a:t>
            </a:r>
            <a:endParaRPr lang="en-US" sz="1600" b="1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EF62CB0-23C3-5E86-F62F-33BB49C14D2F}"/>
              </a:ext>
            </a:extLst>
          </p:cNvPr>
          <p:cNvCxnSpPr>
            <a:cxnSpLocks/>
          </p:cNvCxnSpPr>
          <p:nvPr/>
        </p:nvCxnSpPr>
        <p:spPr>
          <a:xfrm>
            <a:off x="6484631" y="1980882"/>
            <a:ext cx="0" cy="25199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DB5D266C-E6DC-3738-3AC6-C64D2A199362}"/>
              </a:ext>
            </a:extLst>
          </p:cNvPr>
          <p:cNvSpPr/>
          <p:nvPr/>
        </p:nvSpPr>
        <p:spPr>
          <a:xfrm>
            <a:off x="5876415" y="2231995"/>
            <a:ext cx="1279721" cy="1230547"/>
          </a:xfrm>
          <a:prstGeom prst="ellipse">
            <a:avLst/>
          </a:prstGeom>
          <a:solidFill>
            <a:srgbClr val="0E2841">
              <a:lumMod val="10000"/>
              <a:lumOff val="90000"/>
            </a:srgbClr>
          </a:solidFill>
          <a:ln w="38100" cap="flat" cmpd="sng" algn="ctr">
            <a:solidFill>
              <a:srgbClr val="0F9ED5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defTabSz="586405">
              <a:defRPr/>
            </a:pPr>
            <a:endParaRPr lang="en-US" sz="1411" b="1" kern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4DE6C99-021A-8216-093B-D45135DB0294}"/>
              </a:ext>
            </a:extLst>
          </p:cNvPr>
          <p:cNvSpPr txBox="1"/>
          <p:nvPr/>
        </p:nvSpPr>
        <p:spPr>
          <a:xfrm>
            <a:off x="5830858" y="2587500"/>
            <a:ext cx="1370835" cy="584775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 defTabSz="586405"/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Image </a:t>
            </a:r>
          </a:p>
          <a:p>
            <a:pPr algn="ctr" defTabSz="586405"/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Processing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6F39D84-2EC6-F9CE-0CD6-3DD20B9509A6}"/>
              </a:ext>
            </a:extLst>
          </p:cNvPr>
          <p:cNvSpPr txBox="1"/>
          <p:nvPr/>
        </p:nvSpPr>
        <p:spPr>
          <a:xfrm>
            <a:off x="4966308" y="4681645"/>
            <a:ext cx="1082650" cy="960776"/>
          </a:xfrm>
          <a:prstGeom prst="rect">
            <a:avLst/>
          </a:prstGeom>
          <a:noFill/>
          <a:ln w="1905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 defTabSz="586405"/>
            <a:r>
              <a:rPr lang="en-US" sz="1411" b="1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Correlation Analysis</a:t>
            </a:r>
          </a:p>
          <a:p>
            <a:pPr algn="ctr" defTabSz="586405"/>
            <a:r>
              <a:rPr lang="en-US" sz="1411" b="1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Using Python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9C204A8F-CD67-D128-B133-4A570BCFBC0E}"/>
              </a:ext>
            </a:extLst>
          </p:cNvPr>
          <p:cNvSpPr/>
          <p:nvPr/>
        </p:nvSpPr>
        <p:spPr>
          <a:xfrm>
            <a:off x="769240" y="6042244"/>
            <a:ext cx="2791143" cy="36190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586405"/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Discussion/ Conclusion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DF61046-5FEF-A12B-F8D9-896BEDFD4A64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7150604" y="2718432"/>
            <a:ext cx="1330810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FE9E3DA-3027-6A5A-E7C7-7CDF40484756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5905326" y="1138246"/>
            <a:ext cx="0" cy="43771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542E296D-2843-5A2F-4A09-33674064FD6C}"/>
              </a:ext>
            </a:extLst>
          </p:cNvPr>
          <p:cNvCxnSpPr>
            <a:cxnSpLocks/>
            <a:stCxn id="91" idx="2"/>
            <a:endCxn id="6" idx="3"/>
          </p:cNvCxnSpPr>
          <p:nvPr/>
        </p:nvCxnSpPr>
        <p:spPr>
          <a:xfrm rot="5400000">
            <a:off x="8860109" y="2805667"/>
            <a:ext cx="1129739" cy="13188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16E48725-B242-E806-4DBF-CB4B187A79A5}"/>
              </a:ext>
            </a:extLst>
          </p:cNvPr>
          <p:cNvCxnSpPr>
            <a:cxnSpLocks/>
            <a:stCxn id="56" idx="2"/>
            <a:endCxn id="84" idx="5"/>
          </p:cNvCxnSpPr>
          <p:nvPr/>
        </p:nvCxnSpPr>
        <p:spPr>
          <a:xfrm rot="5400000" flipH="1" flipV="1">
            <a:off x="6350678" y="4715763"/>
            <a:ext cx="285521" cy="2013844"/>
          </a:xfrm>
          <a:prstGeom prst="bentConnector4">
            <a:avLst>
              <a:gd name="adj1" fmla="val -80064"/>
              <a:gd name="adj2" fmla="val 72124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80A5964E-6334-6CE4-487A-A63A9C6C9996}"/>
              </a:ext>
            </a:extLst>
          </p:cNvPr>
          <p:cNvCxnSpPr>
            <a:cxnSpLocks/>
            <a:endCxn id="97" idx="3"/>
          </p:cNvCxnSpPr>
          <p:nvPr/>
        </p:nvCxnSpPr>
        <p:spPr>
          <a:xfrm flipH="1" flipV="1">
            <a:off x="3560383" y="6223196"/>
            <a:ext cx="3939978" cy="1020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A8C642-F12F-4F47-4B51-9B9C9BD600C1}"/>
              </a:ext>
            </a:extLst>
          </p:cNvPr>
          <p:cNvSpPr txBox="1"/>
          <p:nvPr/>
        </p:nvSpPr>
        <p:spPr>
          <a:xfrm>
            <a:off x="6800555" y="3768355"/>
            <a:ext cx="1964994" cy="523220"/>
          </a:xfrm>
          <a:prstGeom prst="rect">
            <a:avLst/>
          </a:prstGeom>
          <a:solidFill>
            <a:srgbClr val="E8E8E8">
              <a:lumMod val="90000"/>
            </a:srgbClr>
          </a:solidFill>
          <a:ln w="19050">
            <a:solidFill>
              <a:srgbClr val="0E2841">
                <a:lumMod val="75000"/>
                <a:lumOff val="25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 defTabSz="586405">
              <a:defRPr/>
            </a:pP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Nexus between LULC indices and LST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7219D16-890D-F14F-538C-82562CE53C8D}"/>
              </a:ext>
            </a:extLst>
          </p:cNvPr>
          <p:cNvCxnSpPr>
            <a:cxnSpLocks/>
            <a:stCxn id="100" idx="2"/>
            <a:endCxn id="6" idx="1"/>
          </p:cNvCxnSpPr>
          <p:nvPr/>
        </p:nvCxnSpPr>
        <p:spPr>
          <a:xfrm rot="5400000" flipH="1" flipV="1">
            <a:off x="4953139" y="2266807"/>
            <a:ext cx="84257" cy="3610574"/>
          </a:xfrm>
          <a:prstGeom prst="bentConnector4">
            <a:avLst>
              <a:gd name="adj1" fmla="val -271313"/>
              <a:gd name="adj2" fmla="val 8180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EB8873E-6B79-F8EA-F9B7-4B280AF48463}"/>
              </a:ext>
            </a:extLst>
          </p:cNvPr>
          <p:cNvCxnSpPr>
            <a:cxnSpLocks/>
            <a:endCxn id="56" idx="3"/>
          </p:cNvCxnSpPr>
          <p:nvPr/>
        </p:nvCxnSpPr>
        <p:spPr>
          <a:xfrm rot="5400000">
            <a:off x="6369011" y="4300157"/>
            <a:ext cx="841263" cy="82410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76F52B-8DE5-0D90-90E7-225DBDB2A998}"/>
              </a:ext>
            </a:extLst>
          </p:cNvPr>
          <p:cNvCxnSpPr>
            <a:cxnSpLocks/>
          </p:cNvCxnSpPr>
          <p:nvPr/>
        </p:nvCxnSpPr>
        <p:spPr>
          <a:xfrm flipH="1">
            <a:off x="5454354" y="2880339"/>
            <a:ext cx="408668" cy="822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146408-6890-07E2-1075-95DE4D3B1D93}"/>
              </a:ext>
            </a:extLst>
          </p:cNvPr>
          <p:cNvSpPr txBox="1"/>
          <p:nvPr/>
        </p:nvSpPr>
        <p:spPr>
          <a:xfrm>
            <a:off x="8597827" y="6496702"/>
            <a:ext cx="3594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(</a:t>
            </a:r>
            <a:r>
              <a:rPr lang="en-US" sz="1600" kern="0" dirty="0" err="1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Grigoraș</a:t>
            </a:r>
            <a:r>
              <a:rPr lang="en-US" sz="1600" kern="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 &amp; </a:t>
            </a:r>
            <a:r>
              <a:rPr lang="en-US" sz="1600" kern="0" dirty="0" err="1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Urițescu</a:t>
            </a:r>
            <a:r>
              <a:rPr lang="en-US" sz="1600" kern="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, 2019, </a:t>
            </a:r>
            <a:r>
              <a:rPr lang="en-US" sz="160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Isaac, 2018</a:t>
            </a:r>
            <a:r>
              <a:rPr lang="en-US" sz="1600" kern="0" dirty="0">
                <a:effectLst/>
                <a:latin typeface="Californian FB" panose="0207040306080B030204" pitchFamily="18" charset="0"/>
                <a:ea typeface="Aptos" panose="020B0004020202020204" pitchFamily="34" charset="0"/>
              </a:rPr>
              <a:t>)</a:t>
            </a:r>
            <a:endParaRPr lang="en-US" sz="1600" dirty="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1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56" grpId="0" animBg="1"/>
      <p:bldP spid="70" grpId="0" animBg="1"/>
      <p:bldP spid="71" grpId="0" animBg="1"/>
      <p:bldP spid="72" grpId="0" animBg="1"/>
      <p:bldP spid="74" grpId="0" animBg="1"/>
      <p:bldP spid="75" grpId="0"/>
      <p:bldP spid="76" grpId="0" animBg="1"/>
      <p:bldP spid="77" grpId="0"/>
      <p:bldP spid="78" grpId="0" animBg="1"/>
      <p:bldP spid="79" grpId="0"/>
      <p:bldP spid="84" grpId="0" animBg="1"/>
      <p:bldP spid="85" grpId="0" animBg="1"/>
      <p:bldP spid="86" grpId="0" animBg="1"/>
      <p:bldP spid="88" grpId="0" animBg="1"/>
      <p:bldP spid="89" grpId="0" animBg="1"/>
      <p:bldP spid="91" grpId="0" animBg="1"/>
      <p:bldP spid="94" grpId="0" animBg="1"/>
      <p:bldP spid="95" grpId="0"/>
      <p:bldP spid="96" grpId="0"/>
      <p:bldP spid="97" grpId="0" animBg="1"/>
      <p:bldP spid="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540A5-8835-28A2-C9C4-B9A295960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150">
            <a:extLst>
              <a:ext uri="{FF2B5EF4-FFF2-40B4-BE49-F238E27FC236}">
                <a16:creationId xmlns:a16="http://schemas.microsoft.com/office/drawing/2014/main" id="{5ECDEDE3-11A6-3D5B-10BC-2DCD815B7E6A}"/>
              </a:ext>
            </a:extLst>
          </p:cNvPr>
          <p:cNvSpPr txBox="1"/>
          <p:nvPr/>
        </p:nvSpPr>
        <p:spPr>
          <a:xfrm>
            <a:off x="599441" y="54733"/>
            <a:ext cx="5593080" cy="560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fornian FB" panose="0207040306080B0302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Analysis and Results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EAEFADA-49DA-2B63-91E5-8DB3D0BBD178}"/>
              </a:ext>
            </a:extLst>
          </p:cNvPr>
          <p:cNvCxnSpPr/>
          <p:nvPr/>
        </p:nvCxnSpPr>
        <p:spPr>
          <a:xfrm>
            <a:off x="309880" y="525894"/>
            <a:ext cx="110337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39846230-08CD-2501-E191-456BD3E5E212}"/>
              </a:ext>
            </a:extLst>
          </p:cNvPr>
          <p:cNvSpPr txBox="1"/>
          <p:nvPr/>
        </p:nvSpPr>
        <p:spPr>
          <a:xfrm>
            <a:off x="599441" y="6005425"/>
            <a:ext cx="5730241" cy="359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Figure 2.</a:t>
            </a:r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Land Use Land Cover change detection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FB38CD-845B-6796-1B0A-6261F2188EEC}"/>
              </a:ext>
            </a:extLst>
          </p:cNvPr>
          <p:cNvGrpSpPr/>
          <p:nvPr/>
        </p:nvGrpSpPr>
        <p:grpSpPr>
          <a:xfrm>
            <a:off x="263188" y="1085984"/>
            <a:ext cx="7227651" cy="4339508"/>
            <a:chOff x="599441" y="1030161"/>
            <a:chExt cx="8041322" cy="4797678"/>
          </a:xfrm>
        </p:grpSpPr>
        <p:pic>
          <p:nvPicPr>
            <p:cNvPr id="153" name="Picture 152" descr="A graph with different colored bars&#10;&#10;Description automatically generated">
              <a:extLst>
                <a:ext uri="{FF2B5EF4-FFF2-40B4-BE49-F238E27FC236}">
                  <a16:creationId xmlns:a16="http://schemas.microsoft.com/office/drawing/2014/main" id="{A3F75973-E325-C4F6-0ECD-E995CF3A2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441" y="1030161"/>
              <a:ext cx="8041322" cy="479767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B7A769A-0BD5-3AA0-BF52-7FBA027449EB}"/>
                </a:ext>
              </a:extLst>
            </p:cNvPr>
            <p:cNvSpPr/>
            <p:nvPr/>
          </p:nvSpPr>
          <p:spPr>
            <a:xfrm>
              <a:off x="5669280" y="1074367"/>
              <a:ext cx="1371600" cy="199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57" name="Table 156">
            <a:extLst>
              <a:ext uri="{FF2B5EF4-FFF2-40B4-BE49-F238E27FC236}">
                <a16:creationId xmlns:a16="http://schemas.microsoft.com/office/drawing/2014/main" id="{2F568282-A388-69DA-71EE-899CF5002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39625"/>
              </p:ext>
            </p:extLst>
          </p:nvPr>
        </p:nvGraphicFramePr>
        <p:xfrm>
          <a:off x="7762672" y="2140093"/>
          <a:ext cx="4166140" cy="225983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694562">
                  <a:extLst>
                    <a:ext uri="{9D8B030D-6E8A-4147-A177-3AD203B41FA5}">
                      <a16:colId xmlns:a16="http://schemas.microsoft.com/office/drawing/2014/main" val="3375278214"/>
                    </a:ext>
                  </a:extLst>
                </a:gridCol>
                <a:gridCol w="1471578">
                  <a:extLst>
                    <a:ext uri="{9D8B030D-6E8A-4147-A177-3AD203B41FA5}">
                      <a16:colId xmlns:a16="http://schemas.microsoft.com/office/drawing/2014/main" val="2767767141"/>
                    </a:ext>
                  </a:extLst>
                </a:gridCol>
              </a:tblGrid>
              <a:tr h="3766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odoni MT" panose="02070603080606020203" pitchFamily="18" charset="0"/>
                        </a:rPr>
                        <a:t>Transition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odoni MT" panose="02070603080606020203" pitchFamily="18" charset="0"/>
                        </a:rPr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092815"/>
                  </a:ext>
                </a:extLst>
              </a:tr>
              <a:tr h="3766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Bodoni MT" panose="020706030806060202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Agriculture - Built-up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Bodoni MT" panose="02070603080606020203" pitchFamily="18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6.38%</a:t>
                      </a:r>
                      <a:endParaRPr lang="en-US" sz="180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08985"/>
                  </a:ext>
                </a:extLst>
              </a:tr>
              <a:tr h="3766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odoni MT" panose="02070603080606020203" pitchFamily="18" charset="0"/>
                        </a:rPr>
                        <a:t>Vegetation - Built-up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Bodoni MT" panose="02070603080606020203" pitchFamily="18" charset="0"/>
                          <a:ea typeface="+mn-ea"/>
                          <a:cs typeface="+mn-cs"/>
                        </a:rPr>
                        <a:t>7.03%</a:t>
                      </a:r>
                      <a:endParaRPr lang="en-US" sz="1800" dirty="0">
                        <a:latin typeface="Bodoni MT" panose="020706030806060202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228622"/>
                  </a:ext>
                </a:extLst>
              </a:tr>
              <a:tr h="3766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odoni MT" panose="02070603080606020203" pitchFamily="18" charset="0"/>
                        </a:rPr>
                        <a:t>Vegetation - Bare 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odoni MT" panose="02070603080606020203" pitchFamily="18" charset="0"/>
                        </a:rPr>
                        <a:t>6.53%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26856"/>
                  </a:ext>
                </a:extLst>
              </a:tr>
              <a:tr h="3766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odoni MT" panose="02070603080606020203" pitchFamily="18" charset="0"/>
                        </a:rPr>
                        <a:t>Waterbody - Built-up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odoni MT" panose="02070603080606020203" pitchFamily="18" charset="0"/>
                        </a:rPr>
                        <a:t>1.03%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244902"/>
                  </a:ext>
                </a:extLst>
              </a:tr>
              <a:tr h="3766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odoni MT" panose="02070603080606020203" pitchFamily="18" charset="0"/>
                        </a:rPr>
                        <a:t>Bare land - Built-up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odoni MT" panose="02070603080606020203" pitchFamily="18" charset="0"/>
                        </a:rPr>
                        <a:t>5.38%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664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97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C33D3-B6FF-8AA0-8395-20ACFDB37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86E13-F734-CF9B-2836-C6181BC40FD4}"/>
              </a:ext>
            </a:extLst>
          </p:cNvPr>
          <p:cNvSpPr txBox="1"/>
          <p:nvPr/>
        </p:nvSpPr>
        <p:spPr>
          <a:xfrm>
            <a:off x="457199" y="271664"/>
            <a:ext cx="9669294" cy="49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2400" b="1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Seasonal variability and intensity of NDBI, 2000 </a:t>
            </a:r>
            <a:r>
              <a:rPr lang="en-US" sz="2400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sz="2400" b="1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2020</a:t>
            </a:r>
            <a:endParaRPr lang="en-US" sz="2400" kern="100" dirty="0">
              <a:solidFill>
                <a:schemeClr val="accent3">
                  <a:lumMod val="75000"/>
                </a:schemeClr>
              </a:solidFill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09531-7784-A1F0-0622-94427CB4B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59808"/>
            <a:ext cx="5544566" cy="4738383"/>
          </a:xfrm>
          <a:prstGeom prst="rect">
            <a:avLst/>
          </a:prstGeom>
          <a:noFill/>
        </p:spPr>
      </p:pic>
      <p:pic>
        <p:nvPicPr>
          <p:cNvPr id="6" name="Picture 5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F0514FAA-CC9A-E55D-6C65-47769C1AC8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2"/>
          <a:stretch/>
        </p:blipFill>
        <p:spPr bwMode="auto">
          <a:xfrm>
            <a:off x="6676707" y="1059808"/>
            <a:ext cx="4176350" cy="3403758"/>
          </a:xfrm>
          <a:prstGeom prst="rect">
            <a:avLst/>
          </a:prstGeom>
          <a:noFill/>
          <a:ln>
            <a:solidFill>
              <a:srgbClr val="E8E8E8">
                <a:lumMod val="75000"/>
              </a:srgb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6B9B9-BD9D-2796-5EED-4F21D422C08B}"/>
              </a:ext>
            </a:extLst>
          </p:cNvPr>
          <p:cNvSpPr txBox="1"/>
          <p:nvPr/>
        </p:nvSpPr>
        <p:spPr>
          <a:xfrm>
            <a:off x="6676706" y="4757920"/>
            <a:ext cx="452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/>
              <a:t>Median NDBI</a:t>
            </a:r>
            <a:r>
              <a:rPr lang="en-US" sz="2000" dirty="0"/>
              <a:t> values rise gradually.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CBA3D-DBCC-B861-ED56-472A7F4A1694}"/>
              </a:ext>
            </a:extLst>
          </p:cNvPr>
          <p:cNvSpPr txBox="1"/>
          <p:nvPr/>
        </p:nvSpPr>
        <p:spPr>
          <a:xfrm>
            <a:off x="6676706" y="5236940"/>
            <a:ext cx="48512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Fewer extreme outliers and a more compact range, indicating consistent growth.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B578-AAB9-77DC-FEF4-73D7BDD29A32}"/>
              </a:ext>
            </a:extLst>
          </p:cNvPr>
          <p:cNvSpPr txBox="1"/>
          <p:nvPr/>
        </p:nvSpPr>
        <p:spPr>
          <a:xfrm>
            <a:off x="407986" y="6021770"/>
            <a:ext cx="5593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3: NDBI profile of the study area during winter season (a) 2000 (b) 2010 (c) 2020 and summer season (d) 2000 (e) 2010 (f) 2020.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617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F38E4-85F1-4E0E-5D5D-78EA32CE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0CF9FC-F0D6-324B-7D29-278DC6FB3F79}"/>
              </a:ext>
            </a:extLst>
          </p:cNvPr>
          <p:cNvSpPr txBox="1"/>
          <p:nvPr/>
        </p:nvSpPr>
        <p:spPr>
          <a:xfrm>
            <a:off x="457199" y="271664"/>
            <a:ext cx="9669294" cy="49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2400" b="1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Seasonal variability and intensity of NDVI, 2000 </a:t>
            </a:r>
            <a:r>
              <a:rPr lang="en-US" sz="2400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sz="2400" b="1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2020</a:t>
            </a:r>
            <a:endParaRPr lang="en-US" sz="2400" kern="100" dirty="0">
              <a:solidFill>
                <a:schemeClr val="accent3">
                  <a:lumMod val="75000"/>
                </a:schemeClr>
              </a:solidFill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map of different areas&#10;&#10;Description automatically generated">
            <a:extLst>
              <a:ext uri="{FF2B5EF4-FFF2-40B4-BE49-F238E27FC236}">
                <a16:creationId xmlns:a16="http://schemas.microsoft.com/office/drawing/2014/main" id="{5C3D36E2-D972-7FFD-4978-A153C7ABE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115996"/>
            <a:ext cx="5413072" cy="4626008"/>
          </a:xfrm>
          <a:prstGeom prst="rect">
            <a:avLst/>
          </a:prstGeom>
          <a:noFill/>
        </p:spPr>
      </p:pic>
      <p:pic>
        <p:nvPicPr>
          <p:cNvPr id="5" name="Picture 4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5ECF6264-D435-AA06-E864-52DC201276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4"/>
          <a:stretch/>
        </p:blipFill>
        <p:spPr bwMode="auto">
          <a:xfrm>
            <a:off x="6451827" y="1115996"/>
            <a:ext cx="4274348" cy="352131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37EED-EE49-DB48-CBDC-6B84D2E1AA3E}"/>
              </a:ext>
            </a:extLst>
          </p:cNvPr>
          <p:cNvSpPr txBox="1"/>
          <p:nvPr/>
        </p:nvSpPr>
        <p:spPr>
          <a:xfrm>
            <a:off x="6451827" y="4818674"/>
            <a:ext cx="4409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Summer season- positive values clustered in a smaller range, </a:t>
            </a:r>
            <a:r>
              <a:rPr lang="en-US" b="1" dirty="0"/>
              <a:t>less variability.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24BB3-BED8-713B-DA95-7A560AF785C3}"/>
              </a:ext>
            </a:extLst>
          </p:cNvPr>
          <p:cNvSpPr txBox="1"/>
          <p:nvPr/>
        </p:nvSpPr>
        <p:spPr>
          <a:xfrm>
            <a:off x="407986" y="6021770"/>
            <a:ext cx="5413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4: NDVI profile of the study area during winter season (a) 2000 (b) 2010 (c) 2020 and summer season (d) 2000 (e) 2010 (f) 2020.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885D0-2D3A-8D83-8C80-F99F7303ADF5}"/>
              </a:ext>
            </a:extLst>
          </p:cNvPr>
          <p:cNvSpPr txBox="1"/>
          <p:nvPr/>
        </p:nvSpPr>
        <p:spPr>
          <a:xfrm>
            <a:off x="6451827" y="5559296"/>
            <a:ext cx="4617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Winter season- </a:t>
            </a:r>
            <a:r>
              <a:rPr lang="en-US" b="1" dirty="0"/>
              <a:t>greater variability </a:t>
            </a:r>
            <a:r>
              <a:rPr lang="en-US" dirty="0"/>
              <a:t>in vegetation condition.</a:t>
            </a:r>
          </a:p>
        </p:txBody>
      </p:sp>
    </p:spTree>
    <p:extLst>
      <p:ext uri="{BB962C8B-B14F-4D97-AF65-F5344CB8AC3E}">
        <p14:creationId xmlns:p14="http://schemas.microsoft.com/office/powerpoint/2010/main" val="162973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754FF-136F-5E0F-299F-F055F801D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file"/>
            <a:extLst>
              <a:ext uri="{FF2B5EF4-FFF2-40B4-BE49-F238E27FC236}">
                <a16:creationId xmlns:a16="http://schemas.microsoft.com/office/drawing/2014/main" id="{79111D2F-ADD4-CF7C-E309-4749FB27882E}"/>
              </a:ext>
            </a:extLst>
          </p:cNvPr>
          <p:cNvSpPr txBox="1"/>
          <p:nvPr/>
        </p:nvSpPr>
        <p:spPr>
          <a:xfrm>
            <a:off x="457199" y="271664"/>
            <a:ext cx="9669294" cy="49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</a:pPr>
            <a:r>
              <a:rPr lang="en-US" sz="2400" b="1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Seasonal variability and intensity of </a:t>
            </a:r>
            <a:r>
              <a:rPr lang="en-US" sz="2400" b="1" kern="0" dirty="0" err="1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NDBaI</a:t>
            </a:r>
            <a:r>
              <a:rPr lang="en-US" sz="2400" b="1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2000 </a:t>
            </a:r>
            <a:r>
              <a:rPr lang="en-US" sz="2400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sz="2400" b="1" kern="0" dirty="0">
                <a:solidFill>
                  <a:schemeClr val="accent3">
                    <a:lumMod val="75000"/>
                  </a:schemeClr>
                </a:solidFill>
                <a:effectLst/>
                <a:latin typeface="Californian FB" panose="0207040306080B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2020</a:t>
            </a:r>
            <a:endParaRPr lang="en-US" sz="2400" kern="100" dirty="0">
              <a:solidFill>
                <a:schemeClr val="accent3">
                  <a:lumMod val="75000"/>
                </a:schemeClr>
              </a:solidFill>
              <a:effectLst/>
              <a:latin typeface="Californian FB" panose="0207040306080B0302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C8D86D-A8A3-DD99-E430-0686C2B64422}"/>
              </a:ext>
            </a:extLst>
          </p:cNvPr>
          <p:cNvGrpSpPr/>
          <p:nvPr/>
        </p:nvGrpSpPr>
        <p:grpSpPr>
          <a:xfrm>
            <a:off x="457199" y="1076383"/>
            <a:ext cx="5540829" cy="4705234"/>
            <a:chOff x="0" y="0"/>
            <a:chExt cx="4281805" cy="36576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46D3B2-7166-0CEE-6CDD-B59206F0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281805" cy="3657600"/>
            </a:xfrm>
            <a:prstGeom prst="rect">
              <a:avLst/>
            </a:prstGeom>
            <a:noFill/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630A56-B33C-A4B1-712B-807E26F0A4D4}"/>
                </a:ext>
              </a:extLst>
            </p:cNvPr>
            <p:cNvSpPr/>
            <p:nvPr/>
          </p:nvSpPr>
          <p:spPr>
            <a:xfrm>
              <a:off x="2217103" y="2978777"/>
              <a:ext cx="664028" cy="2340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5" name="Picture 14" descr="A graph of different colored rectangular objects&#10;&#10;Description automatically generated">
            <a:extLst>
              <a:ext uri="{FF2B5EF4-FFF2-40B4-BE49-F238E27FC236}">
                <a16:creationId xmlns:a16="http://schemas.microsoft.com/office/drawing/2014/main" id="{7A2087E1-3330-AE9C-3AA1-CEC5E70B7E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97"/>
          <a:stretch/>
        </p:blipFill>
        <p:spPr bwMode="auto">
          <a:xfrm>
            <a:off x="6697119" y="1076383"/>
            <a:ext cx="4036196" cy="328349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29B814-3DAB-6826-8132-6EE63CF9014F}"/>
              </a:ext>
            </a:extLst>
          </p:cNvPr>
          <p:cNvSpPr txBox="1"/>
          <p:nvPr/>
        </p:nvSpPr>
        <p:spPr>
          <a:xfrm>
            <a:off x="407986" y="6021770"/>
            <a:ext cx="5540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Figure 5: </a:t>
            </a:r>
            <a:r>
              <a:rPr lang="en-US" sz="14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NDBaI</a:t>
            </a:r>
            <a:r>
              <a:rPr lang="en-US" sz="1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profile of the study area during winter season (a) 2000 (b) 2010 (c) 2020 and summer season (d) 2000 (e) 2010 (f) 2020.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1F3BC-0249-E1F2-07D5-98E25F764854}"/>
              </a:ext>
            </a:extLst>
          </p:cNvPr>
          <p:cNvSpPr txBox="1"/>
          <p:nvPr/>
        </p:nvSpPr>
        <p:spPr>
          <a:xfrm>
            <a:off x="6549324" y="4524724"/>
            <a:ext cx="4780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Urban development has become more widespread.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A9073-B2D0-A9CC-6586-DA3441A208D9}"/>
              </a:ext>
            </a:extLst>
          </p:cNvPr>
          <p:cNvSpPr txBox="1"/>
          <p:nvPr/>
        </p:nvSpPr>
        <p:spPr>
          <a:xfrm>
            <a:off x="6549324" y="5181452"/>
            <a:ext cx="4331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diversity of </a:t>
            </a:r>
            <a:r>
              <a:rPr lang="en-US" dirty="0" err="1"/>
              <a:t>NDBaI</a:t>
            </a:r>
            <a:r>
              <a:rPr lang="en-US" dirty="0"/>
              <a:t> values have decreased, meaning fewer areas are exhibiting low urbanization levels.</a:t>
            </a:r>
          </a:p>
        </p:txBody>
      </p:sp>
    </p:spTree>
    <p:extLst>
      <p:ext uri="{BB962C8B-B14F-4D97-AF65-F5344CB8AC3E}">
        <p14:creationId xmlns:p14="http://schemas.microsoft.com/office/powerpoint/2010/main" val="382699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  <p:bldP spid="10" grpId="0"/>
    </p:bldLst>
  </p:timing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neath the surface - by Lifeliqe.potx" id="{4B8C8C1B-0C50-449B-B30C-D12D5D26CCCC}" vid="{B302B916-BDB9-4DB9-8378-87DA5A60828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Archive</Template>
  <TotalTime>1300</TotalTime>
  <Words>948</Words>
  <Application>Microsoft Office PowerPoint</Application>
  <PresentationFormat>Widescreen</PresentationFormat>
  <Paragraphs>132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Aptos</vt:lpstr>
      <vt:lpstr>Arial</vt:lpstr>
      <vt:lpstr>Bembo</vt:lpstr>
      <vt:lpstr>Bodoni MT</vt:lpstr>
      <vt:lpstr>Calibri</vt:lpstr>
      <vt:lpstr>Californian FB</vt:lpstr>
      <vt:lpstr>Courier New</vt:lpstr>
      <vt:lpstr>Times New Roman</vt:lpstr>
      <vt:lpstr>Wingdings</vt:lpstr>
      <vt:lpstr>ArchiveVTI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Sharmin Siddika</dc:creator>
  <cp:lastModifiedBy>Sharmin Siddika</cp:lastModifiedBy>
  <cp:revision>6</cp:revision>
  <dcterms:created xsi:type="dcterms:W3CDTF">2024-12-07T00:45:19Z</dcterms:created>
  <dcterms:modified xsi:type="dcterms:W3CDTF">2024-12-10T06:43:51Z</dcterms:modified>
</cp:coreProperties>
</file>